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ink/ink3.xml" ContentType="application/inkml+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7" r:id="rId2"/>
    <p:sldId id="260" r:id="rId3"/>
    <p:sldId id="258" r:id="rId4"/>
    <p:sldId id="259" r:id="rId5"/>
    <p:sldId id="285" r:id="rId6"/>
    <p:sldId id="286" r:id="rId7"/>
    <p:sldId id="287" r:id="rId8"/>
    <p:sldId id="292" r:id="rId9"/>
    <p:sldId id="288" r:id="rId10"/>
    <p:sldId id="289" r:id="rId11"/>
    <p:sldId id="290" r:id="rId12"/>
    <p:sldId id="291" r:id="rId13"/>
    <p:sldId id="262" r:id="rId14"/>
    <p:sldId id="293" r:id="rId15"/>
    <p:sldId id="294" r:id="rId16"/>
    <p:sldId id="298" r:id="rId17"/>
    <p:sldId id="299" r:id="rId18"/>
    <p:sldId id="300" r:id="rId19"/>
    <p:sldId id="301" r:id="rId20"/>
    <p:sldId id="296" r:id="rId21"/>
    <p:sldId id="302" r:id="rId22"/>
    <p:sldId id="303" r:id="rId23"/>
    <p:sldId id="304" r:id="rId24"/>
    <p:sldId id="305" r:id="rId25"/>
    <p:sldId id="306" r:id="rId26"/>
    <p:sldId id="307" r:id="rId27"/>
    <p:sldId id="308" r:id="rId28"/>
    <p:sldId id="263" r:id="rId29"/>
    <p:sldId id="264" r:id="rId30"/>
    <p:sldId id="309" r:id="rId31"/>
    <p:sldId id="265" r:id="rId32"/>
    <p:sldId id="266" r:id="rId33"/>
    <p:sldId id="267" r:id="rId34"/>
    <p:sldId id="268" r:id="rId35"/>
    <p:sldId id="311" r:id="rId36"/>
    <p:sldId id="313" r:id="rId37"/>
    <p:sldId id="312" r:id="rId38"/>
    <p:sldId id="314" r:id="rId39"/>
    <p:sldId id="315" r:id="rId40"/>
    <p:sldId id="269" r:id="rId41"/>
    <p:sldId id="270" r:id="rId42"/>
    <p:sldId id="297" r:id="rId43"/>
    <p:sldId id="319" r:id="rId44"/>
    <p:sldId id="320" r:id="rId45"/>
    <p:sldId id="317" r:id="rId46"/>
    <p:sldId id="318" r:id="rId47"/>
    <p:sldId id="316" r:id="rId48"/>
    <p:sldId id="272" r:id="rId49"/>
    <p:sldId id="273" r:id="rId50"/>
    <p:sldId id="321" r:id="rId51"/>
    <p:sldId id="310" r:id="rId52"/>
    <p:sldId id="322" r:id="rId53"/>
    <p:sldId id="323" r:id="rId54"/>
    <p:sldId id="274" r:id="rId55"/>
    <p:sldId id="275" r:id="rId56"/>
    <p:sldId id="277" r:id="rId57"/>
    <p:sldId id="325" r:id="rId58"/>
    <p:sldId id="326" r:id="rId59"/>
    <p:sldId id="327" r:id="rId60"/>
    <p:sldId id="328" r:id="rId61"/>
    <p:sldId id="329" r:id="rId62"/>
    <p:sldId id="278" r:id="rId63"/>
    <p:sldId id="330" r:id="rId64"/>
    <p:sldId id="333" r:id="rId65"/>
    <p:sldId id="331"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7" r:id="rId79"/>
    <p:sldId id="346" r:id="rId80"/>
    <p:sldId id="279" r:id="rId81"/>
    <p:sldId id="280" r:id="rId82"/>
    <p:sldId id="348" r:id="rId83"/>
    <p:sldId id="281" r:id="rId84"/>
    <p:sldId id="352" r:id="rId85"/>
    <p:sldId id="356" r:id="rId86"/>
    <p:sldId id="282" r:id="rId87"/>
    <p:sldId id="349" r:id="rId88"/>
    <p:sldId id="353" r:id="rId89"/>
    <p:sldId id="283" r:id="rId90"/>
    <p:sldId id="354"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98" autoAdjust="0"/>
    <p:restoredTop sz="83392" autoAdjust="0"/>
  </p:normalViewPr>
  <p:slideViewPr>
    <p:cSldViewPr snapToGrid="0" snapToObjects="1">
      <p:cViewPr varScale="1">
        <p:scale>
          <a:sx n="95" d="100"/>
          <a:sy n="95" d="100"/>
        </p:scale>
        <p:origin x="144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7:44:01.4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363 1,'122'56,"-2"5,95 67,-175-104,78 53,-4 5,93 87,68 78,-10 11,-12 11,90 137,-236-259,7 25,16 23,-38-61,-6 5,-5 3,-7 4,-7 3,25 87,-34-56,-9 3,-8 2,-8 1,-8 1,-8 6,14 608,-33 104,0-833,-3-1,-4-1,-2 1,-4-2,-3 0,-7 13,-32 76,-7-4,-11 7,-81 179,9-18,-39 41,171-337,-69 124,-8-5,-17 14,91-135,-69 90,-4-4,-36 29,64-82,-18 9,32-26,5-6,-1-3,-1-1,-2-3,-1-1,-4-2,-101 39,-4-6,134-49,-43 20,49-19,0-2,-1 0,1-1,-1 0,-15 1,16-5,-235 38,201-28,0 2,0 2,-36 17,-25 15,127-55,0 0,0-1,-1-1,0 0,-1 0,0-2,3-2,-7 5,0 0,0-1,0 1,-1-1,-1-1,0 1,0-1,0 0,-2-1,1 1,-1-1,0-1,8-73,-12 80,1 0,-1-1,0 1,-1 0,1 0,-1 0,0 0,0-1,0 1,-1 1,0-1,0 0,0 0,-3-3,4 8,1 0,-1 0,0 0,0-1,0 1,0 0,0 0,1 0,-1 1,0-1,0 0,0 0,0 0,0 1,1-1,-1 0,0 1,0-1,1 1,-1-1,0 1,1-1,-1 1,0-1,1 1,-1 0,1-1,-1 1,1 0,-1 0,1-1,-1 1,1 0,0 0,-4 3,-34 44,1 1,3 2,1 1,-14 36,43-80,0-1,0 1,1-1,1 1,-1 0,1 0,0 1,1 2,0-8,2 0,-1 0,0-1,0 1,1 0,0 0,-1-1,1 1,0 0,0-1,0 1,1-1,-1 1,1-1,-1 0,1 0,0 0,0 0,0 0,0 0,0 0,0 0,1-1,-1 1,0-1,2 1,20 9,1-2,0 0,1-1,-1-2,1-1,1-1,-1-1,23 0,67 10,-82-6</inkml:trace>
  <inkml:trace contextRef="#ctx0" brushRef="#br0" timeOffset="2186.953">1 430,'0'583,"2"-542,1 0,9 33,-5-32,-1 0,-1 27,-5 1226,-2-580,2-702,-1-1,0 0,0 1,-2-1,0 0,-1 3,-3 6</inkml:trace>
  <inkml:trace contextRef="#ctx0" brushRef="#br0" timeOffset="6928.572">166 2474,'316'99,"187"66,-232-75,-3-1,1377 516,-1362-503,81 52,-254-101,-3 5,-2 4,-3 5,65 57,131 140,171 202,-325-306,-7 5,-8 7,-7 5,55 113,-70-93,53 147,64 216,-155-382,23 53,125 345,-202-530,-3 0,-2 1,-2 0,-2 1,-2-1,-2 1,-5 47,-3-34,-3 0,-3-1,-2 0,-2 0,-24 52,21-63,-144 359,91-248,-48 75,13-51,-109 138,143-226,-4-4,-4-3,-91 77,-733 544,764-610,-4-6,-4-7,-4-6,-87 29,-249 74,-54 2,516-178,-88 28,-89 16,185-47,0 0,0 2,1 0,-15 9,16-7,0-2,-1 0,0 0,0-2,-3 1,-112 12,84-13,-1 2,1 2,1 2,-1 2,1 3,-69 27,61-24,1 2,2 2,0 3,-1 3,4-2,-1-1,-24 6,-57 29,97-41,22-12,0 0,-1-1,0-1,0 0,-12 3,54-47,36-21,-44 44,-2-1,0 0,-1-2,0 0,-2-1,0 0,-1-1,-1-1,2-6,-15 26,1 0,0 1,-1-1,1 0,-1 0,0 1,1-1,-1 0,0 0,1 0,-1 1,0-1,0 0,1 0,-1 0,0 0,0 0,0 1,0-1,0 0,-1 0,1 0,0 0,0 0,-1 1,1-1,0 0,-1 0,-19 10,-26 33,26-23,-1 0,-1-2,-11 6,15-11,1 0,0 2,1 0,0 0,1 2,-1 1,15-15,0 0,-1 0,1-1,0 1,0 0,0 0,0 0,0 0,0 0,1 0,-1 1,1-1,-1 0,1 0,0 0,0 0,0 1,0-1,0 0,1 0,-1 0,1 2,1-1,-1 0,1 0,0 0,0 0,0-1,0 1,0-1,0 1,1-1,0 0,-1 0,1 0,2 1,9 5,0-1,1-1,-1 0,1-1,12 2,211 44,-202-40</inkml:trace>
  <inkml:trace contextRef="#ctx0" brushRef="#br0" timeOffset="12001.215">2179 13195,'15'-13,"-13"11,0 0,0 1,0-1,0 0,0 0,0 0,-1 0,1 0,-1-1,1 1,-1-1,-1 2,0-1,0 1,0-1,0 1,0-1,0 0,0 1,-1-1,1 1,0-1,-1 1,0 0,1-1,-1 1,0-1,1 1,-1 0,0 0,0-1,0 1,0 0,-1 0,1 0,-6-6,-1 0,1 1,-1 0,0 0,-1 1,1 0,-1 0,-6-2,12 6,0-1,0 1,0 0,0 0,0 0,-1 0,1 1,0-1,0 1,0 0,-1-1,1 2,0-1,0 0,-1 1,1-1,0 1,0 0,0 0,0 0,0 0,0 1,0 0,0-1,1 1,-1 0,-2 2,4-2,0 0,0 0,0 0,0 0,0 1,0-1,1 0,-1 1,1-1,0 1,-1-1,1 0,0 1,0-1,1 1,-1-1,0 0,1 1,0-1,-1 0,1 1,0-1,0 0,0 0,1 0,-1 0,0 0,1 0,-1 0,1 0,0-1,4 7,-1-1,2-1,-1 1,1-1,0-1,0 1,7 3,19 5,-3-4</inkml:trace>
  <inkml:trace contextRef="#ctx0" brushRef="#br0" timeOffset="14087.684">1981 13063,'11'-5,"15"-8,9-2,3 2,2-8,-1-1,-1 4,-7-1,-4 3,0-1,-5-4,-1 2,2 4,-3-1,-4 3</inkml:trace>
  <inkml:trace contextRef="#ctx0" brushRef="#br0" timeOffset="15022.112">2475 13063,'12'6,"8"1,13 1,6-2,2-2,0-2,-2 0,-7-2</inkml:trace>
  <inkml:trace contextRef="#ctx0" brushRef="#br0" timeOffset="15751.324">2640 12997,'-5'0,"-9"0,0 6,1 7,3 7,3 12,4 5,1 3,1-1,1 0,1-8</inkml:trace>
  <inkml:trace contextRef="#ctx0" brushRef="#br0" timeOffset="16750.381">3037 12931,'0'22,"0"14,0 6,0 1,0-1,0-2,0-2,0-7</inkml:trace>
  <inkml:trace contextRef="#ctx0" brushRef="#br0" timeOffset="21594.768">397 10095,'903'374,"-594"-270,-175-60,-116-39,0 1,-1 1,0 1,-1 0,1 1,-2 0,1 2,-1 0,-1 0,0 2,8 8,131 147,124 130,-245-267,24 26,13 19,-51-54,-2 0,-1 1,0 0,-2 1,7 18,13 32,-3 1,-3 2,-4 0,12 74,-25-100,10 32,-10-50,-2 2,-1-1,-1 1,-1 25,-4-25,-2 0,3-1,0 1,3-1,3 15,35 137,-42-186,-1 0,0 1,0-1,0 0,0 1,0-1,1 0,-1 1,0-1,0 0,0 1,0-1,0 0,0 1,0-1,0 1,0-1,0 0,-1 1,1-1,0 0,0 1,0-1,0 0,0 1,-1-1,1 0,0 0,0 1,0-1,-1 0,1 1,0-1,0 0,-1 0,1 0,0 1,-1-1,1 0,0 0,-1 0,1 0,0 0,-1 0,1 1,0-1,-1 0,1 0,-25-9,-23-23,19 8,-1 2,0 0,-2 2,-1 1,0 2,-1 1,-5 0,121 71,-50-41,1-2,0-1,1-2,10 1,65 19,-104-27,0 0,-1-1,1 0,0 1,0-1,0-1,0 1,0-1,0 0,0 0,0-1,0 1,0-1,0 0,0 0,-1-1,1 1,0-1,-1 0,1-1,-1 1,0-1,0 0,0 0,0 0,0 0,0-1,-1 1,0-1,2-2,12-15,-1-1,0-1,-2 0,2-6,-6 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7:44:27.5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 0,'0'6,"-11"7,-4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8:26:18.327"/>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8:28:24.410"/>
    </inkml:context>
    <inkml:brush xml:id="br0">
      <inkml:brushProperty name="width" value="0.05" units="cm"/>
      <inkml:brushProperty name="height" value="0.05" units="cm"/>
      <inkml:brushProperty name="color" value="#F6630D"/>
      <inkml:brushProperty name="ignorePressure" value="1"/>
    </inkml:brush>
  </inkml:definitions>
  <inkml:trace contextRef="#ctx0" brushRef="#br0">12584 8098,'-7'16,"1"1,0 0,1 0,2 1,-1-1,2 1,0 8,0 15,2 0,4 29,12 32,-9-67,-2 0,0 25,-5 137,0-169</inkml:trace>
  <inkml:trace contextRef="#ctx0" brushRef="#br0" timeOffset="27375.852">12023 7603,'1311'0,"-1227"-4,46-8,56-4,582 16,-161 32,-343-10,-122-9,-23 1,-43-4,32-2,-77-8</inkml:trace>
  <inkml:trace contextRef="#ctx0" brushRef="#br0" timeOffset="29039.636">13640 6448,'500'0,"-496"0,1 0,0 0,0 1,-1-1,1 1,0 0,-1 0,1 0,-1 1,1 0,-1 0,0 0,1 0,-1 1,2 1,-4-1,0-1,0 1,0 0,0-1,0 1,-1 0,1 0,-1 0,0 0,0 1,0-1,0 0,0 0,-1 1,0-1,0 0,1 1,-2-1,1 0,0 1,-1-1,0 3,-11 46,-1-1,-3 0,-13 25,16-45,-2-2,-2 0,-6 8,-1 2,8-16,-1 0,0-1,-2-1,-6 4,-15 17,23-22</inkml:trace>
  <inkml:trace contextRef="#ctx0" brushRef="#br0" timeOffset="29924.708">13837 6877,'11'0,"10"0,12 0,6 0,2 0,0 0,-2 0,-1 0,-2 0,-2 0,-1 0,-5 0</inkml:trace>
  <inkml:trace contextRef="#ctx0" brushRef="#br0" timeOffset="68129.709">12221 8461,'-11'-2,"0"1,0-1,0-1,0 0,0 0,1-1,-1-1,1 0,-2-1,-19-9,-215-106,-107-78,183 101,-25-13,-560-327,439 237,-91-87,59 20,-659-477,-142-45,1018 691,-45-48,-12-10,-22 1,-89-44,-238-123,-129-84,483 279,-116-108,-152-168,-45-13,91 81,300 244,4-5,4-4,5-4,-28-47,26 19,-7 4,-4 5,-57-46,-102-67,-96-56,294 241,18 19,-1 1,-1 3,-2 2,-34-12,-69-36,88 39,-194-101,226 119,24 12,0 0,0 1,0 1,-8-3,14 6,0 0,0 1,0-1,0 1,-1 0,1 0,0 0,0 1,0 0,0 0,0 0,0 1,0 0,-29 11,0 3,-23 15,-26 11,21-12,23-11,-1-1,-1-2,-11 1,26-8,5 0</inkml:trace>
  <inkml:trace contextRef="#ctx0" brushRef="#br0" timeOffset="71094.612">14167 8593,'-7'-6,"0"0,0 1,-1-1,0 2,0-1,0 1,-4-1,-18-10,-1415-759,1319 708,-1329-659,1077 563,-316-144,10-31,-290-135,583 302,-223-59,244 105,-60-45,55 3,-546-222,568 258,-755-292,797 298,-308-132,-877-370,1448 607,0-2,-32-21,68 35,0-1,0 0,0-1,1 0,1-1,-1 0,2-1,-1 0,2-1,-1 0,-5-12,11 17,1 0,-1 0,2-1,-1 1,1-1,0 0,1 1,-1-1,2 0,-1 1,1-1,0 1,1-1,-1 1,2-1,0-1,0-2,-1 0,1 0,-2 0,0-1,0 1,-1 0,0-5,-3 0,0 1,-1-1,-1 1,0 0,-1 0,-1 1,-4-9,-15-21,-24-29,-22-38,55 80,-22-40,-18-49,49 100</inkml:trace>
  <inkml:trace contextRef="#ctx0" brushRef="#br0" timeOffset="73620.007">147 742,'2'1,"-1"0,0-1,1 1,-1 0,0 0,0 0,0 1,0-1,0 0,0 0,0 1,0-1,0 0,-1 1,1-1,0 1,-1-1,1 1,-1-1,0 1,1-1,-1 1,0 0,0 0,2 5,14 67,-2 2,-4 0,-3 10,19 130,-10-122,-4 1,-5 1,-3 48,-3-131,0 1,1-1,0 1,1-1,0 0,1 0,1 0,0-1,1 2,10 26,-9-18,-2-1,-1 1,-1 0,1 22,5 29,-1-3,-3 0,-3 0,-3 8,5 116,12-70,-8-73,-2 0,-3 2,-2 363,-2-193,0-205,-1 0,-1-1,0 1,-4 8,-8 51,-18 114,30-165</inkml:trace>
  <inkml:trace contextRef="#ctx0" brushRef="#br0" timeOffset="91639.731">14596 8593,'38'-2,"38"1,-72 2,1-1,-1 0,0 1,1 0,-1 0,0 1,1-1,-1 1,0 0,0 0,0 0,0 0,2 3,-5-4,0-1,0 1,0 0,0 0,0 0,-1 0,1 0,0 0,0 0,-1 0,1 0,0 1,-1-1,0 0,1 0,-1 0,0 1,1-1,-1 0,0 1,0-1,0 0,0 1,0-1,0 0,-1 0,1 1,0-1,-1 0,1 0,0 1,-1-1,0 0,1 0,-1 0,0 0,1 0,-1 0,0 0,0 0,0 0,0 0,0 0,0-1,0 1,-1 0,-5 4,-1-1,1 1,-1-2,0 1,0-1,0 0,8-3,0 0,-1 0,1 0,0 0,0 0,-1 0,1 1,0-1,0 0,-1 0,1 0,0 0,0 0,0 1,-1-1,1 0,0 0,0 0,0 1,-1-1,1 0,0 0,0 0,0 1,0-1,0 0,0 0,0 1,-1-1,1 0,0 0,0 1,0-1,0 0,0 0,0 1,0-1,0 0,0 1,1-1,-1 0,0 0,0 1,0-1,12 12,24 9,-34-20,32 16,-17-10,-1 1,-1 0,1 2,-2-1,1 2,-1 0,11 12,-24-22,0 0,0 0,0 0,0 0,-1 0,1 0,0 0,-1 0,1 0,-1 1,1-1,-1 0,1 0,-1 0,0 1,0-1,0 0,0 1,0-1,0 0,0 0,0 1,0-1,-1 0,1 1,0-1,-1 0,1 0,-1 0,1 0,-1 1,0-1,0 0,1 0,-1 0,0 0,0 0,0-1,0 1,0 0,0 0,0-1,0 1,-1 0,-7 4,-1 0,0 0,0-1,0 0,-4 0,-5 3,-5 1,-1 0,1-2,-1 0,-1-2,1-1,-1-1,-7-1,4-1</inkml:trace>
  <inkml:trace contextRef="#ctx0" brushRef="#br0" timeOffset="92425.915">15355 8791,'6'-6,"7"-1,7-1,5 3,5 0,8 3,-2-5,-2-1,-1 1,-6 2</inkml:trace>
  <inkml:trace contextRef="#ctx0" brushRef="#br0" timeOffset="93103.575">15520 8626,'0'11,"0"10,0 6,0 4,0 3,0 2,0-7</inkml:trace>
  <inkml:trace contextRef="#ctx0" brushRef="#br0" timeOffset="95367.643">16015 8626,'0'0,"-1"0,1-1,0 1,0 0,0-1,0 1,0 0,0-1,0 1,0 0,0-1,0 1,0-1,0 1,0 0,0-1,0 1,0 0,0-1,0 1,0 0,1-1,-1 1,0 0,0-1,0 1,1 0,-1 0,0-1,0 1,1 0,-1 0,0-1,0 1,1 0,-1 0,0 0,1-1,-1 1,0 0,1 0,-1 0,0 0,1 0,-1 0,1 0,-1 0,0 0,1 0,-1 0,0 0,1 0,-1 0,0 0,1 0,-1 0,0 1,1-1,-1 0,1 1,0 0,0-1,0 1,0 0,0 0,0 0,0 0,-1 0,1 0,0 0,-1 1,1-1,-1 0,1 0,-1 0,0 1,1-1,-1 1,0 3,-1-1,1 1,-1-1,-1 1,1-1,0 1,-1-1,0 0,0 0,0 1,-1-2,1 1,-1 0,0 0,0-1,0 1,0-1,-1 0,0 0,1-1,-3 2,-15 15,21-18,0-1,-1 0,1 0,0 1,-1-1,1 0,0 1,0-1,-1 0,1 1,0-1,0 0,0 1,-1-1,1 0,0 1,0-1,0 1,0-1,0 0,0 1,0-1,0 1,0-1,0 0,0 1,0-1,0 1,0-1,0 0,0 1,1-1,-1 0,0 1,0-1,0 0,1 1,-1-1,0 0,0 1,1-1,-1 0,0 1,1-1,-1 0,0 0,1 0,-1 1,0-1,1 0,-1 0,1 0,25 8,-20-7,66 15,-28-8,0 3,27 11,-66-20,1 1,-1-1,0 1,0 0,0 1,-1-1,1 1,-1 0,0 0,0 0,0 1,-1-1,1 1,-1 0,0 0,-1 0,1 0,-1 1,1 3,-2-6,0 0,-1-1,0 1,1-1,-1 1,0 0,0-1,-1 1,1-1,0 1,-1 0,0-1,1 1,-1-1,0 1,0-1,-1 0,1 1,-2 0,1 0,0-1,-1 1,0-1,1 0,-1 0,0 0,0 0,0 0,-1-1,1 1,0-1,-1 0,1 0,0 0,-1 0,0-1,-29 4,0-1,0-2,0-1,-26-4,-21 1,52 2</inkml:trace>
  <inkml:trace contextRef="#ctx0" brushRef="#br0" timeOffset="96622.17">15684 8527,'6'0,"7"0,7 0,6 0,10 0,4 0,1 0,-1 0,-2 0,-6 5,-5 3,1-1,-1 5,2-1,-4-1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FA970-356C-4730-9FD7-0F23385B24AF}" type="datetimeFigureOut">
              <a:rPr lang="en-CA" smtClean="0"/>
              <a:t>2019-11-22</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7F58C-7DBB-4963-9227-00C3192E9AB6}" type="slidenum">
              <a:rPr lang="en-CA" smtClean="0"/>
              <a:t>‹#›</a:t>
            </a:fld>
            <a:endParaRPr lang="en-CA"/>
          </a:p>
        </p:txBody>
      </p:sp>
    </p:spTree>
    <p:extLst>
      <p:ext uri="{BB962C8B-B14F-4D97-AF65-F5344CB8AC3E}">
        <p14:creationId xmlns:p14="http://schemas.microsoft.com/office/powerpoint/2010/main" val="223538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Complete processing platform .It cover any scenario . We have seen fixed amount of data processing .(batch) then data set .Data arrives at particular rate .Example of streaming data is IoT. Around</a:t>
            </a:r>
            <a:r>
              <a:rPr lang="en-CA" b="1" dirty="0"/>
              <a:t> 370 millions twits </a:t>
            </a:r>
            <a:r>
              <a:rPr lang="en-CA" dirty="0"/>
              <a:t>.Every day how many post </a:t>
            </a:r>
            <a:r>
              <a:rPr lang="en-CA" b="1" dirty="0"/>
              <a:t>in face book ? 450millions </a:t>
            </a:r>
            <a:r>
              <a:rPr lang="en-CA" dirty="0"/>
              <a:t>post .LinkedIn also generates  data . Whatever the rate data arrives ,its important .That does not define the streaming system. The streaming system defines by continuous flow or continuous stream of data arrives to us .challenge is the processing .we saw the processing of batch data but what about streaming ?For this second I got 5 twits come on but next second those five seconds twits is gone. then again the next second another 5 twits.so every second the twits changes.so are data is moving.to process this thing we need middle ware .why ? 1. to establish asynchronized communication </a:t>
            </a:r>
          </a:p>
          <a:p>
            <a:endParaRPr lang="en-CA" dirty="0"/>
          </a:p>
          <a:p>
            <a:r>
              <a:rPr lang="en-CA" dirty="0"/>
              <a:t>=============================================================================================================================================</a:t>
            </a:r>
          </a:p>
          <a:p>
            <a:r>
              <a:rPr lang="en-CA" b="1" dirty="0"/>
              <a:t>Effective streaming data processing system ? </a:t>
            </a:r>
            <a:r>
              <a:rPr lang="en-CA" dirty="0"/>
              <a:t>Simple java can do that but can not deal with big data .two options : 1.Storm ,spark .</a:t>
            </a:r>
          </a:p>
          <a:p>
            <a:r>
              <a:rPr lang="en-CA" dirty="0"/>
              <a:t>Storm is real time (Any data it arrives ,it process right away).spark is not complete real time (spark streaming basically does near time processing).It accumulate the data for some time. Lets assume your data is arriving at the rate of 5 messages per second. what's spark streaming will do ?It will accumulate the data for some times. Lets say 2 seconds. How much time ? That depends on you. you decide. As a developer you configure how much time it requires for accumulating the data? Its </a:t>
            </a:r>
            <a:r>
              <a:rPr lang="en-CA" b="1" dirty="0"/>
              <a:t>called batch interval </a:t>
            </a:r>
            <a:r>
              <a:rPr lang="en-CA" dirty="0"/>
              <a:t>.Its actually </a:t>
            </a:r>
            <a:r>
              <a:rPr lang="en-CA" b="1" dirty="0"/>
              <a:t>micro batching interval </a:t>
            </a:r>
            <a:r>
              <a:rPr lang="en-CA" dirty="0"/>
              <a:t>.so what spark streaming does .spark streaming will batches the incoming data .Lets says data arrives as 5 messages per second.</a:t>
            </a:r>
          </a:p>
          <a:p>
            <a:r>
              <a:rPr lang="en-CA" dirty="0"/>
              <a:t>Spark streaming will batch the data for two seconds (we configured it). So what's spark streaming will do is ?it will batch the data for two seconds.it means it creates a batches of up to 10 messages then process that batch and then come back .While process that batch ,a new batch will build up .for two seconds data comes in ,which is 5+5 =10 messages then those 10 messages are now process. While these 10 messages are being processes. Another 5+5 = 10 message will accumulated.so the idea is when it comes to spark streaming ,you have to be very careful about your performance .Why ? Because if you say that my batch interval is two seconds, </a:t>
            </a:r>
            <a:r>
              <a:rPr lang="en-CA" b="1" dirty="0"/>
              <a:t>then you need to make sure by two seconds you are able to process all the data which was accumulated that’s already come in . </a:t>
            </a:r>
            <a:r>
              <a:rPr lang="en-CA" b="0" dirty="0"/>
              <a:t>For example : first two second ,spark is only accumulating the data ,because this is the first micro batch ,next two second ,spark is processing the data accumulated during the first two seconds however the next two seconds, that means the third and fourth seconds when spark is processing the data accumulated during the first and second .</a:t>
            </a:r>
          </a:p>
          <a:p>
            <a:r>
              <a:rPr lang="en-CA" b="0" dirty="0"/>
              <a:t>So by end of the forth seconds ,the second batch will be ready for processing.so by end f the forth seconds ,you first batch should already have being processed otherwise your micro batches will keep getting accumulated. And at one point in time you will have out of memory errors.so that’s why spark applications extremely </a:t>
            </a:r>
            <a:r>
              <a:rPr lang="en-CA" b="1" dirty="0"/>
              <a:t>performance intensive </a:t>
            </a:r>
            <a:r>
              <a:rPr lang="en-CA" b="0" dirty="0"/>
              <a:t>.You have to make sure that you have completely processed before new data arrives or new micro batch is constructed. </a:t>
            </a:r>
          </a:p>
          <a:p>
            <a:r>
              <a:rPr lang="en-CA"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Every batch will be one RDD .if our batch interval is two seconds ,then every two seconds sparks gets an RDD and gives that RDD to you for processing. Every two seconds spark creates an RDD for you to process ,we need to remember that we are not processing an RDD ,we are actually processing something called DStream.</a:t>
            </a:r>
            <a:endParaRPr lang="en-CA" b="1" dirty="0"/>
          </a:p>
          <a:p>
            <a:endParaRPr lang="en-CA" b="0" dirty="0"/>
          </a:p>
          <a:p>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a:t>
            </a:fld>
            <a:endParaRPr lang="en-CA"/>
          </a:p>
        </p:txBody>
      </p:sp>
    </p:spTree>
    <p:extLst>
      <p:ext uri="{BB962C8B-B14F-4D97-AF65-F5344CB8AC3E}">
        <p14:creationId xmlns:p14="http://schemas.microsoft.com/office/powerpoint/2010/main" val="2977794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797F58C-7DBB-4963-9227-00C3192E9AB6}" type="slidenum">
              <a:rPr lang="en-CA" smtClean="0"/>
              <a:t>15</a:t>
            </a:fld>
            <a:endParaRPr lang="en-CA"/>
          </a:p>
        </p:txBody>
      </p:sp>
    </p:spTree>
    <p:extLst>
      <p:ext uri="{BB962C8B-B14F-4D97-AF65-F5344CB8AC3E}">
        <p14:creationId xmlns:p14="http://schemas.microsoft.com/office/powerpoint/2010/main" val="639075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streaming context is associated with one spark context. Only one spark context per JVM.</a:t>
            </a:r>
          </a:p>
        </p:txBody>
      </p:sp>
      <p:sp>
        <p:nvSpPr>
          <p:cNvPr id="4" name="Slide Number Placeholder 3"/>
          <p:cNvSpPr>
            <a:spLocks noGrp="1"/>
          </p:cNvSpPr>
          <p:nvPr>
            <p:ph type="sldNum" sz="quarter" idx="5"/>
          </p:nvPr>
        </p:nvSpPr>
        <p:spPr/>
        <p:txBody>
          <a:bodyPr/>
          <a:lstStyle/>
          <a:p>
            <a:fld id="{4797F58C-7DBB-4963-9227-00C3192E9AB6}" type="slidenum">
              <a:rPr lang="en-CA" smtClean="0"/>
              <a:t>16</a:t>
            </a:fld>
            <a:endParaRPr lang="en-CA"/>
          </a:p>
        </p:txBody>
      </p:sp>
    </p:spTree>
    <p:extLst>
      <p:ext uri="{BB962C8B-B14F-4D97-AF65-F5344CB8AC3E}">
        <p14:creationId xmlns:p14="http://schemas.microsoft.com/office/powerpoint/2010/main" val="195697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17</a:t>
            </a:fld>
            <a:endParaRPr lang="en-CA"/>
          </a:p>
        </p:txBody>
      </p:sp>
    </p:spTree>
    <p:extLst>
      <p:ext uri="{BB962C8B-B14F-4D97-AF65-F5344CB8AC3E}">
        <p14:creationId xmlns:p14="http://schemas.microsoft.com/office/powerpoint/2010/main" val="294617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18</a:t>
            </a:fld>
            <a:endParaRPr lang="en-CA"/>
          </a:p>
        </p:txBody>
      </p:sp>
    </p:spTree>
    <p:extLst>
      <p:ext uri="{BB962C8B-B14F-4D97-AF65-F5344CB8AC3E}">
        <p14:creationId xmlns:p14="http://schemas.microsoft.com/office/powerpoint/2010/main" val="2332799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cs typeface="Times New Roman" panose="02020603050405020304" pitchFamily="18" charset="0"/>
              </a:rPr>
              <a:t>StreamingContext</a:t>
            </a:r>
            <a:r>
              <a:rPr lang="en-US" sz="1200" dirty="0">
                <a:latin typeface="Times New Roman" panose="02020603050405020304" pitchFamily="18" charset="0"/>
                <a:cs typeface="Times New Roman" panose="02020603050405020304" pitchFamily="18" charset="0"/>
              </a:rPr>
              <a:t> depends on spark context </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19</a:t>
            </a:fld>
            <a:endParaRPr lang="en-CA"/>
          </a:p>
        </p:txBody>
      </p:sp>
    </p:spTree>
    <p:extLst>
      <p:ext uri="{BB962C8B-B14F-4D97-AF65-F5344CB8AC3E}">
        <p14:creationId xmlns:p14="http://schemas.microsoft.com/office/powerpoint/2010/main" val="373040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20</a:t>
            </a:fld>
            <a:endParaRPr lang="en-CA"/>
          </a:p>
        </p:txBody>
      </p:sp>
    </p:spTree>
    <p:extLst>
      <p:ext uri="{BB962C8B-B14F-4D97-AF65-F5344CB8AC3E}">
        <p14:creationId xmlns:p14="http://schemas.microsoft.com/office/powerpoint/2010/main" val="254656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21</a:t>
            </a:fld>
            <a:endParaRPr lang="en-CA"/>
          </a:p>
        </p:txBody>
      </p:sp>
    </p:spTree>
    <p:extLst>
      <p:ext uri="{BB962C8B-B14F-4D97-AF65-F5344CB8AC3E}">
        <p14:creationId xmlns:p14="http://schemas.microsoft.com/office/powerpoint/2010/main" val="3996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22</a:t>
            </a:fld>
            <a:endParaRPr lang="en-CA"/>
          </a:p>
        </p:txBody>
      </p:sp>
    </p:spTree>
    <p:extLst>
      <p:ext uri="{BB962C8B-B14F-4D97-AF65-F5344CB8AC3E}">
        <p14:creationId xmlns:p14="http://schemas.microsoft.com/office/powerpoint/2010/main" val="1765465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23</a:t>
            </a:fld>
            <a:endParaRPr lang="en-CA"/>
          </a:p>
        </p:txBody>
      </p:sp>
    </p:spTree>
    <p:extLst>
      <p:ext uri="{BB962C8B-B14F-4D97-AF65-F5344CB8AC3E}">
        <p14:creationId xmlns:p14="http://schemas.microsoft.com/office/powerpoint/2010/main" val="3344444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24</a:t>
            </a:fld>
            <a:endParaRPr lang="en-CA"/>
          </a:p>
        </p:txBody>
      </p:sp>
    </p:spTree>
    <p:extLst>
      <p:ext uri="{BB962C8B-B14F-4D97-AF65-F5344CB8AC3E}">
        <p14:creationId xmlns:p14="http://schemas.microsoft.com/office/powerpoint/2010/main" val="219754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3</a:t>
            </a:fld>
            <a:endParaRPr lang="en-CA"/>
          </a:p>
        </p:txBody>
      </p:sp>
    </p:spTree>
    <p:extLst>
      <p:ext uri="{BB962C8B-B14F-4D97-AF65-F5344CB8AC3E}">
        <p14:creationId xmlns:p14="http://schemas.microsoft.com/office/powerpoint/2010/main" val="902015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25</a:t>
            </a:fld>
            <a:endParaRPr lang="en-CA"/>
          </a:p>
        </p:txBody>
      </p:sp>
    </p:spTree>
    <p:extLst>
      <p:ext uri="{BB962C8B-B14F-4D97-AF65-F5344CB8AC3E}">
        <p14:creationId xmlns:p14="http://schemas.microsoft.com/office/powerpoint/2010/main" val="3187267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26</a:t>
            </a:fld>
            <a:endParaRPr lang="en-CA"/>
          </a:p>
        </p:txBody>
      </p:sp>
    </p:spTree>
    <p:extLst>
      <p:ext uri="{BB962C8B-B14F-4D97-AF65-F5344CB8AC3E}">
        <p14:creationId xmlns:p14="http://schemas.microsoft.com/office/powerpoint/2010/main" val="355527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27</a:t>
            </a:fld>
            <a:endParaRPr lang="en-CA"/>
          </a:p>
        </p:txBody>
      </p:sp>
    </p:spTree>
    <p:extLst>
      <p:ext uri="{BB962C8B-B14F-4D97-AF65-F5344CB8AC3E}">
        <p14:creationId xmlns:p14="http://schemas.microsoft.com/office/powerpoint/2010/main" val="1219786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28</a:t>
            </a:fld>
            <a:endParaRPr lang="en-CA"/>
          </a:p>
        </p:txBody>
      </p:sp>
    </p:spTree>
    <p:extLst>
      <p:ext uri="{BB962C8B-B14F-4D97-AF65-F5344CB8AC3E}">
        <p14:creationId xmlns:p14="http://schemas.microsoft.com/office/powerpoint/2010/main" val="252948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do a transformation on a particular Dstream even though Dstream is composed of RDD (Dstream is internally an RDD) but we are doing transformation on Dstream not RDD</a:t>
            </a:r>
          </a:p>
          <a:p>
            <a:r>
              <a:rPr lang="en-CA" dirty="0"/>
              <a:t>Actually internally spark is doing transformation on RDD .Spark is transforming </a:t>
            </a:r>
            <a:r>
              <a:rPr lang="en-CA" b="1" dirty="0"/>
              <a:t>the current RDD</a:t>
            </a:r>
          </a:p>
          <a:p>
            <a:endParaRPr lang="en-CA" b="1" dirty="0"/>
          </a:p>
        </p:txBody>
      </p:sp>
      <p:sp>
        <p:nvSpPr>
          <p:cNvPr id="4" name="Slide Number Placeholder 3"/>
          <p:cNvSpPr>
            <a:spLocks noGrp="1"/>
          </p:cNvSpPr>
          <p:nvPr>
            <p:ph type="sldNum" sz="quarter" idx="5"/>
          </p:nvPr>
        </p:nvSpPr>
        <p:spPr/>
        <p:txBody>
          <a:bodyPr/>
          <a:lstStyle/>
          <a:p>
            <a:fld id="{4797F58C-7DBB-4963-9227-00C3192E9AB6}" type="slidenum">
              <a:rPr lang="en-CA" smtClean="0"/>
              <a:t>29</a:t>
            </a:fld>
            <a:endParaRPr lang="en-CA"/>
          </a:p>
        </p:txBody>
      </p:sp>
    </p:spTree>
    <p:extLst>
      <p:ext uri="{BB962C8B-B14F-4D97-AF65-F5344CB8AC3E}">
        <p14:creationId xmlns:p14="http://schemas.microsoft.com/office/powerpoint/2010/main" val="341735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797F58C-7DBB-4963-9227-00C3192E9AB6}" type="slidenum">
              <a:rPr lang="en-CA" smtClean="0"/>
              <a:t>30</a:t>
            </a:fld>
            <a:endParaRPr lang="en-CA"/>
          </a:p>
        </p:txBody>
      </p:sp>
    </p:spTree>
    <p:extLst>
      <p:ext uri="{BB962C8B-B14F-4D97-AF65-F5344CB8AC3E}">
        <p14:creationId xmlns:p14="http://schemas.microsoft.com/office/powerpoint/2010/main" val="232794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saw how to read from socket (</a:t>
            </a:r>
            <a:r>
              <a:rPr lang="en-CA" dirty="0" err="1"/>
              <a:t>netcad</a:t>
            </a:r>
            <a:r>
              <a:rPr lang="en-CA" dirty="0"/>
              <a:t>) what a bout reading from file  system?</a:t>
            </a:r>
            <a:r>
              <a:rPr lang="en-US" sz="1200" dirty="0">
                <a:latin typeface="Times New Roman" panose="02020603050405020304" pitchFamily="18" charset="0"/>
                <a:cs typeface="Times New Roman" panose="02020603050405020304" pitchFamily="18" charset="0"/>
              </a:rPr>
              <a:t>Each line in the file has two attribute :key :line offset with in the file .Tells the location of the line in the file and value is the line itself.</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31</a:t>
            </a:fld>
            <a:endParaRPr lang="en-CA"/>
          </a:p>
        </p:txBody>
      </p:sp>
    </p:spTree>
    <p:extLst>
      <p:ext uri="{BB962C8B-B14F-4D97-AF65-F5344CB8AC3E}">
        <p14:creationId xmlns:p14="http://schemas.microsoft.com/office/powerpoint/2010/main" val="1985689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32</a:t>
            </a:fld>
            <a:endParaRPr lang="en-CA"/>
          </a:p>
        </p:txBody>
      </p:sp>
    </p:spTree>
    <p:extLst>
      <p:ext uri="{BB962C8B-B14F-4D97-AF65-F5344CB8AC3E}">
        <p14:creationId xmlns:p14="http://schemas.microsoft.com/office/powerpoint/2010/main" val="169719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need to test your program and need a streaming  source You can write a program to continuously keep writing  RDD or data to the queue and read it using this queue Stream like socket text stream we can have queue stream.</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33</a:t>
            </a:fld>
            <a:endParaRPr lang="en-CA"/>
          </a:p>
        </p:txBody>
      </p:sp>
    </p:spTree>
    <p:extLst>
      <p:ext uri="{BB962C8B-B14F-4D97-AF65-F5344CB8AC3E}">
        <p14:creationId xmlns:p14="http://schemas.microsoft.com/office/powerpoint/2010/main" val="138804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34</a:t>
            </a:fld>
            <a:endParaRPr lang="en-CA"/>
          </a:p>
        </p:txBody>
      </p:sp>
    </p:spTree>
    <p:extLst>
      <p:ext uri="{BB962C8B-B14F-4D97-AF65-F5344CB8AC3E}">
        <p14:creationId xmlns:p14="http://schemas.microsoft.com/office/powerpoint/2010/main" val="4088810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4</a:t>
            </a:fld>
            <a:endParaRPr lang="en-CA"/>
          </a:p>
        </p:txBody>
      </p:sp>
    </p:spTree>
    <p:extLst>
      <p:ext uri="{BB962C8B-B14F-4D97-AF65-F5344CB8AC3E}">
        <p14:creationId xmlns:p14="http://schemas.microsoft.com/office/powerpoint/2010/main" val="3010781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a:t>
            </a:r>
            <a:r>
              <a:rPr lang="en-CA" dirty="0" err="1"/>
              <a:t>integerate</a:t>
            </a:r>
            <a:r>
              <a:rPr lang="en-CA" dirty="0"/>
              <a:t> it with Kafka we have to do it.</a:t>
            </a:r>
          </a:p>
        </p:txBody>
      </p:sp>
      <p:sp>
        <p:nvSpPr>
          <p:cNvPr id="4" name="Slide Number Placeholder 3"/>
          <p:cNvSpPr>
            <a:spLocks noGrp="1"/>
          </p:cNvSpPr>
          <p:nvPr>
            <p:ph type="sldNum" sz="quarter" idx="5"/>
          </p:nvPr>
        </p:nvSpPr>
        <p:spPr/>
        <p:txBody>
          <a:bodyPr/>
          <a:lstStyle/>
          <a:p>
            <a:fld id="{4797F58C-7DBB-4963-9227-00C3192E9AB6}" type="slidenum">
              <a:rPr lang="en-CA" smtClean="0"/>
              <a:t>37</a:t>
            </a:fld>
            <a:endParaRPr lang="en-CA"/>
          </a:p>
        </p:txBody>
      </p:sp>
    </p:spTree>
    <p:extLst>
      <p:ext uri="{BB962C8B-B14F-4D97-AF65-F5344CB8AC3E}">
        <p14:creationId xmlns:p14="http://schemas.microsoft.com/office/powerpoint/2010/main" val="3411400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integrate it with Kinesis we have to do it.</a:t>
            </a:r>
          </a:p>
        </p:txBody>
      </p:sp>
      <p:sp>
        <p:nvSpPr>
          <p:cNvPr id="4" name="Slide Number Placeholder 3"/>
          <p:cNvSpPr>
            <a:spLocks noGrp="1"/>
          </p:cNvSpPr>
          <p:nvPr>
            <p:ph type="sldNum" sz="quarter" idx="5"/>
          </p:nvPr>
        </p:nvSpPr>
        <p:spPr/>
        <p:txBody>
          <a:bodyPr/>
          <a:lstStyle/>
          <a:p>
            <a:fld id="{4797F58C-7DBB-4963-9227-00C3192E9AB6}" type="slidenum">
              <a:rPr lang="en-CA" smtClean="0"/>
              <a:t>38</a:t>
            </a:fld>
            <a:endParaRPr lang="en-CA"/>
          </a:p>
        </p:txBody>
      </p:sp>
    </p:spTree>
    <p:extLst>
      <p:ext uri="{BB962C8B-B14F-4D97-AF65-F5344CB8AC3E}">
        <p14:creationId xmlns:p14="http://schemas.microsoft.com/office/powerpoint/2010/main" val="299907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integrate it with flume we have to do it.</a:t>
            </a:r>
          </a:p>
        </p:txBody>
      </p:sp>
      <p:sp>
        <p:nvSpPr>
          <p:cNvPr id="4" name="Slide Number Placeholder 3"/>
          <p:cNvSpPr>
            <a:spLocks noGrp="1"/>
          </p:cNvSpPr>
          <p:nvPr>
            <p:ph type="sldNum" sz="quarter" idx="5"/>
          </p:nvPr>
        </p:nvSpPr>
        <p:spPr/>
        <p:txBody>
          <a:bodyPr/>
          <a:lstStyle/>
          <a:p>
            <a:fld id="{4797F58C-7DBB-4963-9227-00C3192E9AB6}" type="slidenum">
              <a:rPr lang="en-CA" smtClean="0"/>
              <a:t>39</a:t>
            </a:fld>
            <a:endParaRPr lang="en-CA"/>
          </a:p>
        </p:txBody>
      </p:sp>
    </p:spTree>
    <p:extLst>
      <p:ext uri="{BB962C8B-B14F-4D97-AF65-F5344CB8AC3E}">
        <p14:creationId xmlns:p14="http://schemas.microsoft.com/office/powerpoint/2010/main" val="112384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streamingContext is creating a receiver (socketTextStream ) to this port (21) on local host</a:t>
            </a:r>
          </a:p>
          <a:p>
            <a:r>
              <a:rPr lang="en-CA" dirty="0"/>
              <a:t>Every source (port 21 on local host) has one receiver associated with it.</a:t>
            </a:r>
          </a:p>
          <a:p>
            <a:r>
              <a:rPr lang="en-CA" dirty="0"/>
              <a:t>In spark program we can read from multiple sources.</a:t>
            </a:r>
          </a:p>
        </p:txBody>
      </p:sp>
      <p:sp>
        <p:nvSpPr>
          <p:cNvPr id="4" name="Slide Number Placeholder 3"/>
          <p:cNvSpPr>
            <a:spLocks noGrp="1"/>
          </p:cNvSpPr>
          <p:nvPr>
            <p:ph type="sldNum" sz="quarter" idx="5"/>
          </p:nvPr>
        </p:nvSpPr>
        <p:spPr/>
        <p:txBody>
          <a:bodyPr/>
          <a:lstStyle/>
          <a:p>
            <a:fld id="{4797F58C-7DBB-4963-9227-00C3192E9AB6}" type="slidenum">
              <a:rPr lang="en-CA" smtClean="0"/>
              <a:t>41</a:t>
            </a:fld>
            <a:endParaRPr lang="en-CA"/>
          </a:p>
        </p:txBody>
      </p:sp>
    </p:spTree>
    <p:extLst>
      <p:ext uri="{BB962C8B-B14F-4D97-AF65-F5344CB8AC3E}">
        <p14:creationId xmlns:p14="http://schemas.microsoft.com/office/powerpoint/2010/main" val="2050801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42</a:t>
            </a:fld>
            <a:endParaRPr lang="en-CA"/>
          </a:p>
        </p:txBody>
      </p:sp>
    </p:spTree>
    <p:extLst>
      <p:ext uri="{BB962C8B-B14F-4D97-AF65-F5344CB8AC3E}">
        <p14:creationId xmlns:p14="http://schemas.microsoft.com/office/powerpoint/2010/main" val="4154778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entered 21 in “</a:t>
            </a:r>
            <a:r>
              <a:rPr lang="en-CA" dirty="0" err="1"/>
              <a:t>nc</a:t>
            </a:r>
            <a:r>
              <a:rPr lang="en-CA" dirty="0"/>
              <a:t> port 21” within 6 second and in the 2</a:t>
            </a:r>
            <a:r>
              <a:rPr lang="en-CA" baseline="30000" dirty="0"/>
              <a:t>nd</a:t>
            </a:r>
            <a:r>
              <a:rPr lang="en-CA" dirty="0"/>
              <a:t> 6 seconds we entered  22 in “</a:t>
            </a:r>
            <a:r>
              <a:rPr lang="en-CA" dirty="0" err="1"/>
              <a:t>nc</a:t>
            </a:r>
            <a:r>
              <a:rPr lang="en-CA" dirty="0"/>
              <a:t> port 22 “ so it union it but the first batch has only data from port 1 however the second batch has data from port 22</a:t>
            </a:r>
          </a:p>
        </p:txBody>
      </p:sp>
      <p:sp>
        <p:nvSpPr>
          <p:cNvPr id="4" name="Slide Number Placeholder 3"/>
          <p:cNvSpPr>
            <a:spLocks noGrp="1"/>
          </p:cNvSpPr>
          <p:nvPr>
            <p:ph type="sldNum" sz="quarter" idx="5"/>
          </p:nvPr>
        </p:nvSpPr>
        <p:spPr/>
        <p:txBody>
          <a:bodyPr/>
          <a:lstStyle/>
          <a:p>
            <a:fld id="{4797F58C-7DBB-4963-9227-00C3192E9AB6}" type="slidenum">
              <a:rPr lang="en-CA" smtClean="0"/>
              <a:t>43</a:t>
            </a:fld>
            <a:endParaRPr lang="en-CA"/>
          </a:p>
        </p:txBody>
      </p:sp>
    </p:spTree>
    <p:extLst>
      <p:ext uri="{BB962C8B-B14F-4D97-AF65-F5344CB8AC3E}">
        <p14:creationId xmlns:p14="http://schemas.microsoft.com/office/powerpoint/2010/main" val="258922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entered 1 in </a:t>
            </a:r>
            <a:r>
              <a:rPr lang="en-CA" dirty="0" err="1"/>
              <a:t>nc</a:t>
            </a:r>
            <a:r>
              <a:rPr lang="en-CA" dirty="0"/>
              <a:t> port 21 within 6 second and in that 6 SECOND WE ENTER 2 in </a:t>
            </a:r>
            <a:r>
              <a:rPr lang="en-CA" dirty="0" err="1"/>
              <a:t>nc</a:t>
            </a:r>
            <a:r>
              <a:rPr lang="en-CA" dirty="0"/>
              <a:t> port 22 so It will union it.</a:t>
            </a:r>
          </a:p>
        </p:txBody>
      </p:sp>
      <p:sp>
        <p:nvSpPr>
          <p:cNvPr id="4" name="Slide Number Placeholder 3"/>
          <p:cNvSpPr>
            <a:spLocks noGrp="1"/>
          </p:cNvSpPr>
          <p:nvPr>
            <p:ph type="sldNum" sz="quarter" idx="5"/>
          </p:nvPr>
        </p:nvSpPr>
        <p:spPr/>
        <p:txBody>
          <a:bodyPr/>
          <a:lstStyle/>
          <a:p>
            <a:fld id="{4797F58C-7DBB-4963-9227-00C3192E9AB6}" type="slidenum">
              <a:rPr lang="en-CA" smtClean="0"/>
              <a:t>44</a:t>
            </a:fld>
            <a:endParaRPr lang="en-CA"/>
          </a:p>
        </p:txBody>
      </p:sp>
    </p:spTree>
    <p:extLst>
      <p:ext uri="{BB962C8B-B14F-4D97-AF65-F5344CB8AC3E}">
        <p14:creationId xmlns:p14="http://schemas.microsoft.com/office/powerpoint/2010/main" val="2198753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45</a:t>
            </a:fld>
            <a:endParaRPr lang="en-CA"/>
          </a:p>
        </p:txBody>
      </p:sp>
    </p:spTree>
    <p:extLst>
      <p:ext uri="{BB962C8B-B14F-4D97-AF65-F5344CB8AC3E}">
        <p14:creationId xmlns:p14="http://schemas.microsoft.com/office/powerpoint/2010/main" val="2533192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threat per core CPU on the local machine .You noticed that it did not print out whatever we typed in NC.</a:t>
            </a:r>
          </a:p>
          <a:p>
            <a:r>
              <a:rPr lang="en-CA" dirty="0"/>
              <a:t>Each stream is associated with a receiver and each receiver take one core or threat .</a:t>
            </a:r>
            <a:r>
              <a:rPr lang="en-CA" b="1" dirty="0"/>
              <a:t>If it is locally its one threat and if it is in the cluster then one </a:t>
            </a:r>
            <a:r>
              <a:rPr lang="en-CA" b="1" dirty="0" err="1"/>
              <a:t>core</a:t>
            </a:r>
            <a:r>
              <a:rPr lang="en-CA" dirty="0" err="1"/>
              <a:t>.if</a:t>
            </a:r>
            <a:r>
              <a:rPr lang="en-CA" dirty="0"/>
              <a:t> this is the case who is doing the processing ? Is there any threat left ?(we assigned local[2] </a:t>
            </a:r>
          </a:p>
          <a:p>
            <a:r>
              <a:rPr lang="en-CA" dirty="0"/>
              <a:t>Processing :</a:t>
            </a:r>
          </a:p>
          <a:p>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words = </a:t>
            </a:r>
            <a:r>
              <a:rPr lang="en-CA" sz="1200" b="1" kern="1200" dirty="0" err="1">
                <a:solidFill>
                  <a:schemeClr val="tx1"/>
                </a:solidFill>
                <a:latin typeface="+mn-lt"/>
                <a:ea typeface="+mn-ea"/>
                <a:cs typeface="+mn-cs"/>
              </a:rPr>
              <a:t>lines.flatMap</a:t>
            </a:r>
            <a:r>
              <a:rPr lang="en-CA" sz="1200" b="1" kern="1200" dirty="0">
                <a:solidFill>
                  <a:schemeClr val="tx1"/>
                </a:solidFill>
                <a:latin typeface="+mn-lt"/>
                <a:ea typeface="+mn-ea"/>
                <a:cs typeface="+mn-cs"/>
              </a:rPr>
              <a:t>(line =&gt; </a:t>
            </a:r>
            <a:r>
              <a:rPr lang="en-CA" sz="1200" b="1" kern="1200" dirty="0" err="1">
                <a:solidFill>
                  <a:schemeClr val="tx1"/>
                </a:solidFill>
                <a:latin typeface="+mn-lt"/>
                <a:ea typeface="+mn-ea"/>
                <a:cs typeface="+mn-cs"/>
              </a:rPr>
              <a:t>line.split</a:t>
            </a:r>
            <a:r>
              <a:rPr lang="en-CA" sz="1200" b="1" kern="1200" dirty="0">
                <a:solidFill>
                  <a:schemeClr val="tx1"/>
                </a:solidFill>
                <a:latin typeface="+mn-lt"/>
                <a:ea typeface="+mn-ea"/>
                <a:cs typeface="+mn-cs"/>
              </a:rPr>
              <a:t>("  "))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words.print</a:t>
            </a:r>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 </a:t>
            </a:r>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46</a:t>
            </a:fld>
            <a:endParaRPr lang="en-CA"/>
          </a:p>
        </p:txBody>
      </p:sp>
    </p:spTree>
    <p:extLst>
      <p:ext uri="{BB962C8B-B14F-4D97-AF65-F5344CB8AC3E}">
        <p14:creationId xmlns:p14="http://schemas.microsoft.com/office/powerpoint/2010/main" val="2317799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Memory persist : </a:t>
            </a:r>
            <a:r>
              <a:rPr lang="en-CA" dirty="0"/>
              <a:t>entire things is persisted in memory </a:t>
            </a:r>
          </a:p>
          <a:p>
            <a:r>
              <a:rPr lang="en-CA" b="1" dirty="0" err="1"/>
              <a:t>Memory_and_disk</a:t>
            </a:r>
            <a:r>
              <a:rPr lang="en-CA" b="0" dirty="0"/>
              <a:t> : </a:t>
            </a:r>
            <a:r>
              <a:rPr lang="en-CA" dirty="0"/>
              <a:t>It persists I memory if not goes to the disk</a:t>
            </a:r>
          </a:p>
          <a:p>
            <a:r>
              <a:rPr lang="en-US" sz="1200" b="1" dirty="0">
                <a:latin typeface="Times New Roman" panose="02020603050405020304" pitchFamily="18" charset="0"/>
                <a:cs typeface="Times New Roman" panose="02020603050405020304" pitchFamily="18" charset="0"/>
              </a:rPr>
              <a:t>Mem_Disk_Ser_2  :</a:t>
            </a:r>
            <a:r>
              <a:rPr lang="en-CA" dirty="0"/>
              <a:t>The RDD which we are persisting will be persisted in memory .If can not be fitted then it will fit in disk however 2 means the partitions will be replicated in another nodes .ser for serialization</a:t>
            </a:r>
          </a:p>
          <a:p>
            <a:endParaRPr lang="en-CA" dirty="0"/>
          </a:p>
          <a:p>
            <a:r>
              <a:rPr lang="en-CA" dirty="0"/>
              <a:t>Persist and cache are same however cache is memory only .You can not specify any storage level to catch. Its always memory only.</a:t>
            </a:r>
          </a:p>
          <a:p>
            <a:r>
              <a:rPr lang="en-CA" dirty="0"/>
              <a:t>For persist you can specify the storage level which we wish to use..</a:t>
            </a:r>
          </a:p>
        </p:txBody>
      </p:sp>
      <p:sp>
        <p:nvSpPr>
          <p:cNvPr id="4" name="Slide Number Placeholder 3"/>
          <p:cNvSpPr>
            <a:spLocks noGrp="1"/>
          </p:cNvSpPr>
          <p:nvPr>
            <p:ph type="sldNum" sz="quarter" idx="5"/>
          </p:nvPr>
        </p:nvSpPr>
        <p:spPr/>
        <p:txBody>
          <a:bodyPr/>
          <a:lstStyle/>
          <a:p>
            <a:fld id="{4797F58C-7DBB-4963-9227-00C3192E9AB6}" type="slidenum">
              <a:rPr lang="en-CA" smtClean="0"/>
              <a:t>47</a:t>
            </a:fld>
            <a:endParaRPr lang="en-CA"/>
          </a:p>
        </p:txBody>
      </p:sp>
    </p:spTree>
    <p:extLst>
      <p:ext uri="{BB962C8B-B14F-4D97-AF65-F5344CB8AC3E}">
        <p14:creationId xmlns:p14="http://schemas.microsoft.com/office/powerpoint/2010/main" val="25000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a:t>
            </a:fld>
            <a:endParaRPr lang="en-CA"/>
          </a:p>
        </p:txBody>
      </p:sp>
    </p:spTree>
    <p:extLst>
      <p:ext uri="{BB962C8B-B14F-4D97-AF65-F5344CB8AC3E}">
        <p14:creationId xmlns:p14="http://schemas.microsoft.com/office/powerpoint/2010/main" val="1912565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48</a:t>
            </a:fld>
            <a:endParaRPr lang="en-CA"/>
          </a:p>
        </p:txBody>
      </p:sp>
    </p:spTree>
    <p:extLst>
      <p:ext uri="{BB962C8B-B14F-4D97-AF65-F5344CB8AC3E}">
        <p14:creationId xmlns:p14="http://schemas.microsoft.com/office/powerpoint/2010/main" val="176322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50</a:t>
            </a:fld>
            <a:endParaRPr lang="en-CA"/>
          </a:p>
        </p:txBody>
      </p:sp>
    </p:spTree>
    <p:extLst>
      <p:ext uri="{BB962C8B-B14F-4D97-AF65-F5344CB8AC3E}">
        <p14:creationId xmlns:p14="http://schemas.microsoft.com/office/powerpoint/2010/main" val="201763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51</a:t>
            </a:fld>
            <a:endParaRPr lang="en-CA"/>
          </a:p>
        </p:txBody>
      </p:sp>
    </p:spTree>
    <p:extLst>
      <p:ext uri="{BB962C8B-B14F-4D97-AF65-F5344CB8AC3E}">
        <p14:creationId xmlns:p14="http://schemas.microsoft.com/office/powerpoint/2010/main" val="2633104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 significant difference between Map and Transform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Map takes the line and return a line but Transform takes an RDD and returns you a RDD </a:t>
            </a: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when you have to do some functionality on DStream which is already provided by other operations like Map use the map operation or flat Map operation or other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 are some custom operation that you need to do at RDD level but Dstream do not provide them. In such a case use Transform.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Line.transform</a:t>
            </a:r>
            <a:r>
              <a:rPr lang="en-CA" dirty="0"/>
              <a:t>  : RDD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Line.flatMap</a:t>
            </a:r>
            <a:r>
              <a:rPr lang="en-CA" dirty="0"/>
              <a:t>     : line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52</a:t>
            </a:fld>
            <a:endParaRPr lang="en-CA"/>
          </a:p>
        </p:txBody>
      </p:sp>
    </p:spTree>
    <p:extLst>
      <p:ext uri="{BB962C8B-B14F-4D97-AF65-F5344CB8AC3E}">
        <p14:creationId xmlns:p14="http://schemas.microsoft.com/office/powerpoint/2010/main" val="1049831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54</a:t>
            </a:fld>
            <a:endParaRPr lang="en-CA"/>
          </a:p>
        </p:txBody>
      </p:sp>
    </p:spTree>
    <p:extLst>
      <p:ext uri="{BB962C8B-B14F-4D97-AF65-F5344CB8AC3E}">
        <p14:creationId xmlns:p14="http://schemas.microsoft.com/office/powerpoint/2010/main" val="3603923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Window operations is not only specified to spark operation .Its specific to generic spark data set or spark RDD as well.</a:t>
            </a:r>
          </a:p>
          <a:p>
            <a:endParaRPr lang="en-CA" dirty="0"/>
          </a:p>
          <a:p>
            <a:r>
              <a:rPr lang="en-CA" b="1" dirty="0"/>
              <a:t>Window operation :The operation that you have to carry out not only in the current record that you are processing across certain records in the past.</a:t>
            </a:r>
          </a:p>
          <a:p>
            <a:endParaRPr lang="en-CA" b="1" dirty="0"/>
          </a:p>
          <a:p>
            <a:r>
              <a:rPr lang="en-CA" b="0" dirty="0"/>
              <a:t>If I apply function without windowing it will apply in the current record but what about if I want to do stateful operation or kind of history operation  . Not only </a:t>
            </a:r>
          </a:p>
          <a:p>
            <a:r>
              <a:rPr lang="en-CA" b="0" dirty="0"/>
              <a:t>I am doing operation in the current RDD (time 3) but I have history of RDD</a:t>
            </a:r>
          </a:p>
          <a:p>
            <a:endParaRPr lang="en-CA" b="1" dirty="0"/>
          </a:p>
          <a:p>
            <a:r>
              <a:rPr lang="en-CA" b="1" dirty="0"/>
              <a:t>Slide duration is two means : </a:t>
            </a:r>
            <a:r>
              <a:rPr lang="en-CA" b="0" dirty="0"/>
              <a:t>every two RDD it will apply .The first function will apply here (time 1) the second function will apply on time 2.</a:t>
            </a:r>
          </a:p>
          <a:p>
            <a:r>
              <a:rPr lang="en-US" sz="1200" b="1" dirty="0">
                <a:latin typeface="Times New Roman" panose="02020603050405020304" pitchFamily="18" charset="0"/>
                <a:cs typeface="Times New Roman" panose="02020603050405020304" pitchFamily="18" charset="0"/>
              </a:rPr>
              <a:t>window length is 3 and sliding interval  is 2.</a:t>
            </a:r>
            <a:endParaRPr lang="en-CA" b="0" dirty="0"/>
          </a:p>
        </p:txBody>
      </p:sp>
      <p:sp>
        <p:nvSpPr>
          <p:cNvPr id="4" name="Slide Number Placeholder 3"/>
          <p:cNvSpPr>
            <a:spLocks noGrp="1"/>
          </p:cNvSpPr>
          <p:nvPr>
            <p:ph type="sldNum" sz="quarter" idx="5"/>
          </p:nvPr>
        </p:nvSpPr>
        <p:spPr/>
        <p:txBody>
          <a:bodyPr/>
          <a:lstStyle/>
          <a:p>
            <a:fld id="{4797F58C-7DBB-4963-9227-00C3192E9AB6}" type="slidenum">
              <a:rPr lang="en-CA" smtClean="0"/>
              <a:t>55</a:t>
            </a:fld>
            <a:endParaRPr lang="en-CA"/>
          </a:p>
        </p:txBody>
      </p:sp>
    </p:spTree>
    <p:extLst>
      <p:ext uri="{BB962C8B-B14F-4D97-AF65-F5344CB8AC3E}">
        <p14:creationId xmlns:p14="http://schemas.microsoft.com/office/powerpoint/2010/main" val="238685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56</a:t>
            </a:fld>
            <a:endParaRPr lang="en-CA"/>
          </a:p>
        </p:txBody>
      </p:sp>
    </p:spTree>
    <p:extLst>
      <p:ext uri="{BB962C8B-B14F-4D97-AF65-F5344CB8AC3E}">
        <p14:creationId xmlns:p14="http://schemas.microsoft.com/office/powerpoint/2010/main" val="1550805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kern="1200" dirty="0">
                <a:solidFill>
                  <a:schemeClr val="tx1"/>
                </a:solidFill>
                <a:latin typeface="+mn-lt"/>
                <a:ea typeface="+mn-ea"/>
                <a:cs typeface="+mn-cs"/>
              </a:rPr>
              <a:t>package </a:t>
            </a:r>
            <a:r>
              <a:rPr lang="en-CA" sz="1200" b="0" kern="1200" dirty="0" err="1">
                <a:solidFill>
                  <a:schemeClr val="tx1"/>
                </a:solidFill>
                <a:latin typeface="+mn-lt"/>
                <a:ea typeface="+mn-ea"/>
                <a:cs typeface="+mn-cs"/>
              </a:rPr>
              <a:t>org.pedram.training.sparkstreaming</a:t>
            </a:r>
            <a:endParaRPr lang="en-CA" sz="1200" b="0" kern="1200" dirty="0">
              <a:solidFill>
                <a:schemeClr val="tx1"/>
              </a:solidFill>
              <a:latin typeface="+mn-lt"/>
              <a:ea typeface="+mn-ea"/>
              <a:cs typeface="+mn-cs"/>
            </a:endParaRPr>
          </a:p>
          <a:p>
            <a:endParaRPr lang="en-CA" sz="1200" b="0" kern="1200" dirty="0">
              <a:solidFill>
                <a:schemeClr val="tx1"/>
              </a:solidFill>
              <a:latin typeface="+mn-lt"/>
              <a:ea typeface="+mn-ea"/>
              <a:cs typeface="+mn-cs"/>
            </a:endParaRPr>
          </a:p>
          <a:p>
            <a:r>
              <a:rPr lang="en-CA" sz="1200" b="0" kern="1200" dirty="0">
                <a:solidFill>
                  <a:schemeClr val="tx1"/>
                </a:solidFill>
                <a:latin typeface="+mn-lt"/>
                <a:ea typeface="+mn-ea"/>
                <a:cs typeface="+mn-cs"/>
              </a:rPr>
              <a:t>import </a:t>
            </a:r>
            <a:r>
              <a:rPr lang="en-CA" sz="1200" b="0" kern="1200" dirty="0" err="1">
                <a:solidFill>
                  <a:schemeClr val="tx1"/>
                </a:solidFill>
                <a:latin typeface="+mn-lt"/>
                <a:ea typeface="+mn-ea"/>
                <a:cs typeface="+mn-cs"/>
              </a:rPr>
              <a:t>org.apache.spark.SparkConf</a:t>
            </a:r>
            <a:endParaRPr lang="en-CA" sz="1200" b="0" kern="1200" dirty="0">
              <a:solidFill>
                <a:schemeClr val="tx1"/>
              </a:solidFill>
              <a:latin typeface="+mn-lt"/>
              <a:ea typeface="+mn-ea"/>
              <a:cs typeface="+mn-cs"/>
            </a:endParaRPr>
          </a:p>
          <a:p>
            <a:r>
              <a:rPr lang="en-CA" sz="1200" b="0" kern="1200" dirty="0">
                <a:solidFill>
                  <a:schemeClr val="tx1"/>
                </a:solidFill>
                <a:latin typeface="+mn-lt"/>
                <a:ea typeface="+mn-ea"/>
                <a:cs typeface="+mn-cs"/>
              </a:rPr>
              <a:t>import </a:t>
            </a:r>
            <a:r>
              <a:rPr lang="en-CA" sz="1200" b="0" kern="1200" dirty="0" err="1">
                <a:solidFill>
                  <a:schemeClr val="tx1"/>
                </a:solidFill>
                <a:latin typeface="+mn-lt"/>
                <a:ea typeface="+mn-ea"/>
                <a:cs typeface="+mn-cs"/>
              </a:rPr>
              <a:t>org.apache.spark.streaming.StreamingContext</a:t>
            </a:r>
            <a:endParaRPr lang="en-CA" sz="1200" b="0" kern="1200" dirty="0">
              <a:solidFill>
                <a:schemeClr val="tx1"/>
              </a:solidFill>
              <a:latin typeface="+mn-lt"/>
              <a:ea typeface="+mn-ea"/>
              <a:cs typeface="+mn-cs"/>
            </a:endParaRPr>
          </a:p>
          <a:p>
            <a:r>
              <a:rPr lang="en-CA" sz="1200" b="0" kern="1200" dirty="0">
                <a:solidFill>
                  <a:schemeClr val="tx1"/>
                </a:solidFill>
                <a:latin typeface="+mn-lt"/>
                <a:ea typeface="+mn-ea"/>
                <a:cs typeface="+mn-cs"/>
              </a:rPr>
              <a:t>import </a:t>
            </a:r>
            <a:r>
              <a:rPr lang="en-CA" sz="1200" b="0" kern="1200" dirty="0" err="1">
                <a:solidFill>
                  <a:schemeClr val="tx1"/>
                </a:solidFill>
                <a:latin typeface="+mn-lt"/>
                <a:ea typeface="+mn-ea"/>
                <a:cs typeface="+mn-cs"/>
              </a:rPr>
              <a:t>org.apache.spark.streaming.Seconds</a:t>
            </a:r>
            <a:endParaRPr lang="en-CA" sz="1200" b="0" kern="1200" dirty="0">
              <a:solidFill>
                <a:schemeClr val="tx1"/>
              </a:solidFill>
              <a:latin typeface="+mn-lt"/>
              <a:ea typeface="+mn-ea"/>
              <a:cs typeface="+mn-cs"/>
            </a:endParaRPr>
          </a:p>
          <a:p>
            <a:endParaRPr lang="en-CA" sz="1200" b="0" kern="1200" dirty="0">
              <a:solidFill>
                <a:schemeClr val="tx1"/>
              </a:solidFill>
              <a:latin typeface="+mn-lt"/>
              <a:ea typeface="+mn-ea"/>
              <a:cs typeface="+mn-cs"/>
            </a:endParaRPr>
          </a:p>
          <a:p>
            <a:r>
              <a:rPr lang="en-CA" sz="1200" b="0" kern="1200" dirty="0">
                <a:solidFill>
                  <a:schemeClr val="tx1"/>
                </a:solidFill>
                <a:latin typeface="+mn-lt"/>
                <a:ea typeface="+mn-ea"/>
                <a:cs typeface="+mn-cs"/>
              </a:rPr>
              <a:t>object </a:t>
            </a:r>
            <a:r>
              <a:rPr lang="en-CA" sz="1200" b="0" kern="1200" dirty="0" err="1">
                <a:solidFill>
                  <a:schemeClr val="tx1"/>
                </a:solidFill>
                <a:latin typeface="+mn-lt"/>
                <a:ea typeface="+mn-ea"/>
                <a:cs typeface="+mn-cs"/>
              </a:rPr>
              <a:t>CountByWindowExample</a:t>
            </a:r>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def main(</a:t>
            </a:r>
            <a:r>
              <a:rPr lang="en-CA" sz="1200" b="0" kern="1200" dirty="0" err="1">
                <a:solidFill>
                  <a:schemeClr val="tx1"/>
                </a:solidFill>
                <a:latin typeface="+mn-lt"/>
                <a:ea typeface="+mn-ea"/>
                <a:cs typeface="+mn-cs"/>
              </a:rPr>
              <a:t>args</a:t>
            </a:r>
            <a:r>
              <a:rPr lang="en-CA" sz="1200" b="0" kern="1200" dirty="0">
                <a:solidFill>
                  <a:schemeClr val="tx1"/>
                </a:solidFill>
                <a:latin typeface="+mn-lt"/>
                <a:ea typeface="+mn-ea"/>
                <a:cs typeface="+mn-cs"/>
              </a:rPr>
              <a:t>: Array[</a:t>
            </a:r>
            <a:r>
              <a:rPr lang="en-CA" sz="1200" b="0" i="1" kern="1200" dirty="0">
                <a:solidFill>
                  <a:schemeClr val="tx1"/>
                </a:solidFill>
                <a:latin typeface="+mn-lt"/>
                <a:ea typeface="+mn-ea"/>
                <a:cs typeface="+mn-cs"/>
              </a:rPr>
              <a:t>String]) {</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val</a:t>
            </a:r>
            <a:r>
              <a:rPr lang="en-CA" sz="1200" b="0" kern="1200" dirty="0">
                <a:solidFill>
                  <a:schemeClr val="tx1"/>
                </a:solidFill>
                <a:latin typeface="+mn-lt"/>
                <a:ea typeface="+mn-ea"/>
                <a:cs typeface="+mn-cs"/>
              </a:rPr>
              <a:t> conf = (new </a:t>
            </a:r>
            <a:r>
              <a:rPr lang="en-CA" sz="1200" b="0" kern="1200" dirty="0" err="1">
                <a:solidFill>
                  <a:schemeClr val="tx1"/>
                </a:solidFill>
                <a:latin typeface="+mn-lt"/>
                <a:ea typeface="+mn-ea"/>
                <a:cs typeface="+mn-cs"/>
              </a:rPr>
              <a:t>SparkConf</a:t>
            </a:r>
            <a:r>
              <a:rPr lang="en-CA" sz="1200" b="0" kern="1200" dirty="0">
                <a:solidFill>
                  <a:schemeClr val="tx1"/>
                </a:solidFill>
                <a:latin typeface="+mn-lt"/>
                <a:ea typeface="+mn-ea"/>
                <a:cs typeface="+mn-cs"/>
              </a:rPr>
              <a:t>).</a:t>
            </a:r>
            <a:r>
              <a:rPr lang="en-CA" sz="1200" b="0" kern="1200" dirty="0" err="1">
                <a:solidFill>
                  <a:schemeClr val="tx1"/>
                </a:solidFill>
                <a:latin typeface="+mn-lt"/>
                <a:ea typeface="+mn-ea"/>
                <a:cs typeface="+mn-cs"/>
              </a:rPr>
              <a:t>setAppName</a:t>
            </a:r>
            <a:r>
              <a:rPr lang="en-CA" sz="1200" b="0" kern="1200" dirty="0">
                <a:solidFill>
                  <a:schemeClr val="tx1"/>
                </a:solidFill>
                <a:latin typeface="+mn-lt"/>
                <a:ea typeface="+mn-ea"/>
                <a:cs typeface="+mn-cs"/>
              </a:rPr>
              <a:t>("</a:t>
            </a:r>
            <a:r>
              <a:rPr lang="en-CA" sz="1200" b="0" kern="1200" dirty="0" err="1">
                <a:solidFill>
                  <a:schemeClr val="tx1"/>
                </a:solidFill>
                <a:latin typeface="+mn-lt"/>
                <a:ea typeface="+mn-ea"/>
                <a:cs typeface="+mn-cs"/>
              </a:rPr>
              <a:t>CountByWindowExample</a:t>
            </a:r>
            <a:r>
              <a:rPr lang="en-CA" sz="1200" b="0" kern="1200" dirty="0">
                <a:solidFill>
                  <a:schemeClr val="tx1"/>
                </a:solidFill>
                <a:latin typeface="+mn-lt"/>
                <a:ea typeface="+mn-ea"/>
                <a:cs typeface="+mn-cs"/>
              </a:rPr>
              <a:t>").</a:t>
            </a:r>
            <a:r>
              <a:rPr lang="en-CA" sz="1200" b="0" kern="1200" dirty="0" err="1">
                <a:solidFill>
                  <a:schemeClr val="tx1"/>
                </a:solidFill>
                <a:latin typeface="+mn-lt"/>
                <a:ea typeface="+mn-ea"/>
                <a:cs typeface="+mn-cs"/>
              </a:rPr>
              <a:t>setMaster</a:t>
            </a:r>
            <a:r>
              <a:rPr lang="en-CA" sz="1200" b="0" kern="1200" dirty="0">
                <a:solidFill>
                  <a:schemeClr val="tx1"/>
                </a:solidFill>
                <a:latin typeface="+mn-lt"/>
                <a:ea typeface="+mn-ea"/>
                <a:cs typeface="+mn-cs"/>
              </a:rPr>
              <a:t>("local[*]")</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val</a:t>
            </a:r>
            <a:r>
              <a:rPr lang="en-CA" sz="1200" b="0" kern="1200" dirty="0">
                <a:solidFill>
                  <a:schemeClr val="tx1"/>
                </a:solidFill>
                <a:latin typeface="+mn-lt"/>
                <a:ea typeface="+mn-ea"/>
                <a:cs typeface="+mn-cs"/>
              </a:rPr>
              <a:t> streamingContext = new StreamingContext(conf, Seconds(1))</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streamingContext.checkpoint</a:t>
            </a:r>
            <a:r>
              <a:rPr lang="en-CA" sz="1200" b="0" kern="1200" dirty="0">
                <a:solidFill>
                  <a:schemeClr val="tx1"/>
                </a:solidFill>
                <a:latin typeface="+mn-lt"/>
                <a:ea typeface="+mn-ea"/>
                <a:cs typeface="+mn-cs"/>
              </a:rPr>
              <a:t>("C:/Users/pedro/Documents/test_data/check_point")</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val</a:t>
            </a:r>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dStream</a:t>
            </a:r>
            <a:r>
              <a:rPr lang="en-CA" sz="1200" b="0" kern="1200" dirty="0">
                <a:solidFill>
                  <a:schemeClr val="tx1"/>
                </a:solidFill>
                <a:latin typeface="+mn-lt"/>
                <a:ea typeface="+mn-ea"/>
                <a:cs typeface="+mn-cs"/>
              </a:rPr>
              <a:t> = </a:t>
            </a:r>
            <a:r>
              <a:rPr lang="en-CA" sz="1200" b="0" kern="1200" dirty="0" err="1">
                <a:solidFill>
                  <a:schemeClr val="tx1"/>
                </a:solidFill>
                <a:latin typeface="+mn-lt"/>
                <a:ea typeface="+mn-ea"/>
                <a:cs typeface="+mn-cs"/>
              </a:rPr>
              <a:t>streamingContext.socketTextStream</a:t>
            </a:r>
            <a:r>
              <a:rPr lang="en-CA" sz="1200" b="0" kern="1200" dirty="0">
                <a:solidFill>
                  <a:schemeClr val="tx1"/>
                </a:solidFill>
                <a:latin typeface="+mn-lt"/>
                <a:ea typeface="+mn-ea"/>
                <a:cs typeface="+mn-cs"/>
              </a:rPr>
              <a:t>("localhost", 21)</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val</a:t>
            </a:r>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windowedCountDStream</a:t>
            </a:r>
            <a:r>
              <a:rPr lang="en-CA" sz="1200" b="0" kern="1200" dirty="0">
                <a:solidFill>
                  <a:schemeClr val="tx1"/>
                </a:solidFill>
                <a:latin typeface="+mn-lt"/>
                <a:ea typeface="+mn-ea"/>
                <a:cs typeface="+mn-cs"/>
              </a:rPr>
              <a:t> = </a:t>
            </a:r>
            <a:r>
              <a:rPr lang="en-CA" sz="1200" b="0" kern="1200" dirty="0" err="1">
                <a:solidFill>
                  <a:schemeClr val="tx1"/>
                </a:solidFill>
                <a:latin typeface="+mn-lt"/>
                <a:ea typeface="+mn-ea"/>
                <a:cs typeface="+mn-cs"/>
              </a:rPr>
              <a:t>dStream.countByWindow</a:t>
            </a:r>
            <a:r>
              <a:rPr lang="en-CA" sz="1200" b="0" kern="1200" dirty="0">
                <a:solidFill>
                  <a:schemeClr val="tx1"/>
                </a:solidFill>
                <a:latin typeface="+mn-lt"/>
                <a:ea typeface="+mn-ea"/>
                <a:cs typeface="+mn-cs"/>
              </a:rPr>
              <a:t>(Seconds(3), Seconds(2))</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windowedCountDStream.print</a:t>
            </a:r>
            <a:r>
              <a:rPr lang="en-CA" sz="1200" b="0" kern="1200" dirty="0">
                <a:solidFill>
                  <a:schemeClr val="tx1"/>
                </a:solidFill>
                <a:latin typeface="+mn-lt"/>
                <a:ea typeface="+mn-ea"/>
                <a:cs typeface="+mn-cs"/>
              </a:rPr>
              <a:t>()</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streamingContext.start</a:t>
            </a:r>
            <a:r>
              <a:rPr lang="en-CA" sz="1200" b="0" kern="1200" dirty="0">
                <a:solidFill>
                  <a:schemeClr val="tx1"/>
                </a:solidFill>
                <a:latin typeface="+mn-lt"/>
                <a:ea typeface="+mn-ea"/>
                <a:cs typeface="+mn-cs"/>
              </a:rPr>
              <a:t>()</a:t>
            </a:r>
          </a:p>
          <a:p>
            <a:r>
              <a:rPr lang="en-CA" sz="1200" b="0" kern="1200" dirty="0">
                <a:solidFill>
                  <a:schemeClr val="tx1"/>
                </a:solidFill>
                <a:latin typeface="+mn-lt"/>
                <a:ea typeface="+mn-ea"/>
                <a:cs typeface="+mn-cs"/>
              </a:rPr>
              <a:t>    </a:t>
            </a:r>
            <a:r>
              <a:rPr lang="en-CA" sz="1200" b="0" kern="1200" dirty="0" err="1">
                <a:solidFill>
                  <a:schemeClr val="tx1"/>
                </a:solidFill>
                <a:latin typeface="+mn-lt"/>
                <a:ea typeface="+mn-ea"/>
                <a:cs typeface="+mn-cs"/>
              </a:rPr>
              <a:t>streamingContext.awaitTermination</a:t>
            </a:r>
            <a:r>
              <a:rPr lang="en-CA" sz="1200" b="0" kern="1200" dirty="0">
                <a:solidFill>
                  <a:schemeClr val="tx1"/>
                </a:solidFill>
                <a:latin typeface="+mn-lt"/>
                <a:ea typeface="+mn-ea"/>
                <a:cs typeface="+mn-cs"/>
              </a:rPr>
              <a:t>()</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  }</a:t>
            </a:r>
          </a:p>
          <a:p>
            <a:r>
              <a:rPr lang="en-CA" sz="1200" b="0" kern="1200" dirty="0">
                <a:solidFill>
                  <a:schemeClr val="tx1"/>
                </a:solidFill>
                <a:latin typeface="+mn-lt"/>
                <a:ea typeface="+mn-ea"/>
                <a:cs typeface="+mn-cs"/>
              </a:rPr>
              <a:t>}</a:t>
            </a:r>
            <a:endParaRPr lang="en-CA" b="0" dirty="0"/>
          </a:p>
        </p:txBody>
      </p:sp>
      <p:sp>
        <p:nvSpPr>
          <p:cNvPr id="4" name="Slide Number Placeholder 3"/>
          <p:cNvSpPr>
            <a:spLocks noGrp="1"/>
          </p:cNvSpPr>
          <p:nvPr>
            <p:ph type="sldNum" sz="quarter" idx="5"/>
          </p:nvPr>
        </p:nvSpPr>
        <p:spPr/>
        <p:txBody>
          <a:bodyPr/>
          <a:lstStyle/>
          <a:p>
            <a:fld id="{4797F58C-7DBB-4963-9227-00C3192E9AB6}" type="slidenum">
              <a:rPr lang="en-CA" smtClean="0"/>
              <a:t>57</a:t>
            </a:fld>
            <a:endParaRPr lang="en-CA"/>
          </a:p>
        </p:txBody>
      </p:sp>
    </p:spTree>
    <p:extLst>
      <p:ext uri="{BB962C8B-B14F-4D97-AF65-F5344CB8AC3E}">
        <p14:creationId xmlns:p14="http://schemas.microsoft.com/office/powerpoint/2010/main" val="4140106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2 second</a:t>
            </a:r>
          </a:p>
        </p:txBody>
      </p:sp>
      <p:sp>
        <p:nvSpPr>
          <p:cNvPr id="4" name="Slide Number Placeholder 3"/>
          <p:cNvSpPr>
            <a:spLocks noGrp="1"/>
          </p:cNvSpPr>
          <p:nvPr>
            <p:ph type="sldNum" sz="quarter" idx="5"/>
          </p:nvPr>
        </p:nvSpPr>
        <p:spPr/>
        <p:txBody>
          <a:bodyPr/>
          <a:lstStyle/>
          <a:p>
            <a:fld id="{4797F58C-7DBB-4963-9227-00C3192E9AB6}" type="slidenum">
              <a:rPr lang="en-CA" smtClean="0"/>
              <a:t>58</a:t>
            </a:fld>
            <a:endParaRPr lang="en-CA"/>
          </a:p>
        </p:txBody>
      </p:sp>
    </p:spTree>
    <p:extLst>
      <p:ext uri="{BB962C8B-B14F-4D97-AF65-F5344CB8AC3E}">
        <p14:creationId xmlns:p14="http://schemas.microsoft.com/office/powerpoint/2010/main" val="29408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59</a:t>
            </a:fld>
            <a:endParaRPr lang="en-CA"/>
          </a:p>
        </p:txBody>
      </p:sp>
    </p:spTree>
    <p:extLst>
      <p:ext uri="{BB962C8B-B14F-4D97-AF65-F5344CB8AC3E}">
        <p14:creationId xmlns:p14="http://schemas.microsoft.com/office/powerpoint/2010/main" val="349255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spark streaming four steps we have to do :</a:t>
            </a:r>
          </a:p>
          <a:p>
            <a:endParaRPr lang="en-CA" dirty="0"/>
          </a:p>
          <a:p>
            <a:r>
              <a:rPr lang="en-CA" dirty="0"/>
              <a:t>1.Creating a streaming context </a:t>
            </a:r>
          </a:p>
          <a:p>
            <a:r>
              <a:rPr lang="en-CA" dirty="0"/>
              <a:t>2.Reading the stream and </a:t>
            </a:r>
            <a:r>
              <a:rPr lang="en-CA" sz="1200" kern="1200" dirty="0">
                <a:solidFill>
                  <a:schemeClr val="tx1"/>
                </a:solidFill>
                <a:latin typeface="+mn-lt"/>
                <a:ea typeface="+mn-ea"/>
                <a:cs typeface="+mn-cs"/>
              </a:rPr>
              <a:t> Setting up the transformation on that stream</a:t>
            </a:r>
          </a:p>
          <a:p>
            <a:r>
              <a:rPr lang="en-CA" sz="1200" kern="1200" dirty="0">
                <a:solidFill>
                  <a:schemeClr val="tx1"/>
                </a:solidFill>
                <a:latin typeface="+mn-lt"/>
                <a:ea typeface="+mn-ea"/>
                <a:cs typeface="+mn-cs"/>
              </a:rPr>
              <a:t>3.Start the streaming context .it will create a receiver and it runs a different threat</a:t>
            </a:r>
          </a:p>
          <a:p>
            <a:r>
              <a:rPr lang="en-CA" sz="1200" kern="1200" dirty="0">
                <a:solidFill>
                  <a:schemeClr val="tx1"/>
                </a:solidFill>
                <a:latin typeface="+mn-lt"/>
                <a:ea typeface="+mn-ea"/>
                <a:cs typeface="+mn-cs"/>
              </a:rPr>
              <a:t>4. wait till the receiver is terminated.</a:t>
            </a:r>
          </a:p>
          <a:p>
            <a:endParaRPr lang="en-CA" sz="1200" kern="1200" dirty="0">
              <a:solidFill>
                <a:schemeClr val="tx1"/>
              </a:solidFill>
              <a:latin typeface="+mn-lt"/>
              <a:ea typeface="+mn-ea"/>
              <a:cs typeface="+mn-cs"/>
            </a:endParaRPr>
          </a:p>
          <a:p>
            <a:r>
              <a:rPr lang="en-CA" sz="1200" kern="1200" dirty="0" err="1">
                <a:solidFill>
                  <a:schemeClr val="tx1"/>
                </a:solidFill>
                <a:latin typeface="+mn-lt"/>
                <a:ea typeface="+mn-ea"/>
                <a:cs typeface="+mn-cs"/>
              </a:rPr>
              <a:t>Netcat</a:t>
            </a:r>
            <a:r>
              <a:rPr lang="en-CA" sz="1200" kern="1200" dirty="0">
                <a:solidFill>
                  <a:schemeClr val="tx1"/>
                </a:solidFill>
                <a:latin typeface="+mn-lt"/>
                <a:ea typeface="+mn-ea"/>
                <a:cs typeface="+mn-cs"/>
              </a:rPr>
              <a:t> Server </a:t>
            </a:r>
          </a:p>
          <a:p>
            <a:endParaRPr lang="en-CA" sz="1200" kern="1200" dirty="0">
              <a:solidFill>
                <a:schemeClr val="tx1"/>
              </a:solidFill>
              <a:latin typeface="+mn-lt"/>
              <a:ea typeface="+mn-ea"/>
              <a:cs typeface="+mn-cs"/>
            </a:endParaRPr>
          </a:p>
          <a:p>
            <a:r>
              <a:rPr lang="en-CA" dirty="0"/>
              <a:t>nc.exe –v-v -l -p 21</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9</a:t>
            </a:fld>
            <a:endParaRPr lang="en-CA"/>
          </a:p>
        </p:txBody>
      </p:sp>
    </p:spTree>
    <p:extLst>
      <p:ext uri="{BB962C8B-B14F-4D97-AF65-F5344CB8AC3E}">
        <p14:creationId xmlns:p14="http://schemas.microsoft.com/office/powerpoint/2010/main" val="2016338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60</a:t>
            </a:fld>
            <a:endParaRPr lang="en-CA"/>
          </a:p>
        </p:txBody>
      </p:sp>
    </p:spTree>
    <p:extLst>
      <p:ext uri="{BB962C8B-B14F-4D97-AF65-F5344CB8AC3E}">
        <p14:creationId xmlns:p14="http://schemas.microsoft.com/office/powerpoint/2010/main" val="1695756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61</a:t>
            </a:fld>
            <a:endParaRPr lang="en-CA"/>
          </a:p>
        </p:txBody>
      </p:sp>
    </p:spTree>
    <p:extLst>
      <p:ext uri="{BB962C8B-B14F-4D97-AF65-F5344CB8AC3E}">
        <p14:creationId xmlns:p14="http://schemas.microsoft.com/office/powerpoint/2010/main" val="2374309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p>
        </p:txBody>
      </p:sp>
      <p:sp>
        <p:nvSpPr>
          <p:cNvPr id="4" name="Slide Number Placeholder 3"/>
          <p:cNvSpPr>
            <a:spLocks noGrp="1"/>
          </p:cNvSpPr>
          <p:nvPr>
            <p:ph type="sldNum" sz="quarter" idx="5"/>
          </p:nvPr>
        </p:nvSpPr>
        <p:spPr/>
        <p:txBody>
          <a:bodyPr/>
          <a:lstStyle/>
          <a:p>
            <a:fld id="{4797F58C-7DBB-4963-9227-00C3192E9AB6}" type="slidenum">
              <a:rPr lang="en-CA" smtClean="0"/>
              <a:t>63</a:t>
            </a:fld>
            <a:endParaRPr lang="en-CA"/>
          </a:p>
        </p:txBody>
      </p:sp>
    </p:spTree>
    <p:extLst>
      <p:ext uri="{BB962C8B-B14F-4D97-AF65-F5344CB8AC3E}">
        <p14:creationId xmlns:p14="http://schemas.microsoft.com/office/powerpoint/2010/main" val="3078490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64</a:t>
            </a:fld>
            <a:endParaRPr lang="en-CA"/>
          </a:p>
        </p:txBody>
      </p:sp>
    </p:spTree>
    <p:extLst>
      <p:ext uri="{BB962C8B-B14F-4D97-AF65-F5344CB8AC3E}">
        <p14:creationId xmlns:p14="http://schemas.microsoft.com/office/powerpoint/2010/main" val="1218786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65</a:t>
            </a:fld>
            <a:endParaRPr lang="en-CA"/>
          </a:p>
        </p:txBody>
      </p:sp>
    </p:spTree>
    <p:extLst>
      <p:ext uri="{BB962C8B-B14F-4D97-AF65-F5344CB8AC3E}">
        <p14:creationId xmlns:p14="http://schemas.microsoft.com/office/powerpoint/2010/main" val="2535803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66</a:t>
            </a:fld>
            <a:endParaRPr lang="en-CA"/>
          </a:p>
        </p:txBody>
      </p:sp>
    </p:spTree>
    <p:extLst>
      <p:ext uri="{BB962C8B-B14F-4D97-AF65-F5344CB8AC3E}">
        <p14:creationId xmlns:p14="http://schemas.microsoft.com/office/powerpoint/2010/main" val="2360949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67</a:t>
            </a:fld>
            <a:endParaRPr lang="en-CA"/>
          </a:p>
        </p:txBody>
      </p:sp>
    </p:spTree>
    <p:extLst>
      <p:ext uri="{BB962C8B-B14F-4D97-AF65-F5344CB8AC3E}">
        <p14:creationId xmlns:p14="http://schemas.microsoft.com/office/powerpoint/2010/main" val="2008552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68</a:t>
            </a:fld>
            <a:endParaRPr lang="en-CA"/>
          </a:p>
        </p:txBody>
      </p:sp>
    </p:spTree>
    <p:extLst>
      <p:ext uri="{BB962C8B-B14F-4D97-AF65-F5344CB8AC3E}">
        <p14:creationId xmlns:p14="http://schemas.microsoft.com/office/powerpoint/2010/main" val="975050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foreachRDD</a:t>
            </a:r>
            <a:r>
              <a:rPr lang="en-CA" dirty="0"/>
              <a:t>(</a:t>
            </a:r>
            <a:r>
              <a:rPr lang="en-CA" dirty="0" err="1"/>
              <a:t>func</a:t>
            </a:r>
            <a:r>
              <a:rPr lang="en-CA" dirty="0"/>
              <a:t>) :It will take an action for the current RDD  4*2</a:t>
            </a:r>
          </a:p>
          <a:p>
            <a:r>
              <a:rPr lang="en-US" sz="1200" dirty="0" err="1">
                <a:latin typeface="Times New Roman" panose="02020603050405020304" pitchFamily="18" charset="0"/>
                <a:cs typeface="Times New Roman" panose="02020603050405020304" pitchFamily="18" charset="0"/>
              </a:rPr>
              <a:t>foreachRDD</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func</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func</a:t>
            </a:r>
            <a:r>
              <a:rPr lang="en-US" sz="1200" dirty="0">
                <a:latin typeface="Times New Roman" panose="02020603050405020304" pitchFamily="18" charset="0"/>
                <a:cs typeface="Times New Roman" panose="02020603050405020304" pitchFamily="18" charset="0"/>
              </a:rPr>
              <a:t> runs on the driver. However, the actual operations on the RDD’s execute on the executor nodes on which the RDD partitions reside.]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Seconds(10), Seconds(8) : Every 10 second the file will be replaced. The window interval is 10 seconds.(the batch duration is 2 s) but I took window as 10 seconds basically I am taking 5 </a:t>
            </a:r>
            <a:r>
              <a:rPr lang="en-CA" sz="1200" b="1" kern="1200" dirty="0" err="1">
                <a:solidFill>
                  <a:schemeClr val="tx1"/>
                </a:solidFill>
                <a:latin typeface="+mn-lt"/>
                <a:ea typeface="+mn-ea"/>
                <a:cs typeface="+mn-cs"/>
              </a:rPr>
              <a:t>windows.and</a:t>
            </a:r>
            <a:r>
              <a:rPr lang="en-CA" sz="1200" b="1" kern="1200" dirty="0">
                <a:solidFill>
                  <a:schemeClr val="tx1"/>
                </a:solidFill>
                <a:latin typeface="+mn-lt"/>
                <a:ea typeface="+mn-ea"/>
                <a:cs typeface="+mn-cs"/>
              </a:rPr>
              <a:t> after every 4</a:t>
            </a:r>
            <a:r>
              <a:rPr lang="en-CA" sz="1200" b="1" kern="1200" baseline="30000" dirty="0">
                <a:solidFill>
                  <a:schemeClr val="tx1"/>
                </a:solidFill>
                <a:latin typeface="+mn-lt"/>
                <a:ea typeface="+mn-ea"/>
                <a:cs typeface="+mn-cs"/>
              </a:rPr>
              <a:t>th</a:t>
            </a:r>
            <a:r>
              <a:rPr lang="en-CA" sz="1200" b="1" kern="1200" dirty="0">
                <a:solidFill>
                  <a:schemeClr val="tx1"/>
                </a:solidFill>
                <a:latin typeface="+mn-lt"/>
                <a:ea typeface="+mn-ea"/>
                <a:cs typeface="+mn-cs"/>
              </a:rPr>
              <a:t> windows I am writing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Every 2 seconds there will be one RDD .Every 10 seconds I have 5 RDD and my slides interval is 8 seconds .</a:t>
            </a:r>
            <a:r>
              <a:rPr lang="en-CA" sz="1200" b="1" kern="1200" dirty="0">
                <a:solidFill>
                  <a:schemeClr val="tx1"/>
                </a:solidFill>
                <a:latin typeface="+mn-lt"/>
                <a:ea typeface="+mn-ea"/>
                <a:cs typeface="+mn-cs"/>
              </a:rPr>
              <a:t>Every 4</a:t>
            </a:r>
            <a:r>
              <a:rPr lang="en-CA" sz="1200" b="1" kern="1200" baseline="30000" dirty="0">
                <a:solidFill>
                  <a:schemeClr val="tx1"/>
                </a:solidFill>
                <a:latin typeface="+mn-lt"/>
                <a:ea typeface="+mn-ea"/>
                <a:cs typeface="+mn-cs"/>
              </a:rPr>
              <a:t>th</a:t>
            </a:r>
            <a:r>
              <a:rPr lang="en-CA" sz="1200" b="1" kern="1200" dirty="0">
                <a:solidFill>
                  <a:schemeClr val="tx1"/>
                </a:solidFill>
                <a:latin typeface="+mn-lt"/>
                <a:ea typeface="+mn-ea"/>
                <a:cs typeface="+mn-cs"/>
              </a:rPr>
              <a:t> batch it will write the data Seconds(8)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p>
            <a:r>
              <a:rPr lang="en-CA" dirty="0"/>
              <a:t>Every 8 second this count operation (“</a:t>
            </a:r>
            <a:r>
              <a:rPr lang="en-CA" sz="1200" kern="1200" dirty="0" err="1">
                <a:solidFill>
                  <a:schemeClr val="tx1"/>
                </a:solidFill>
                <a:latin typeface="+mn-lt"/>
                <a:ea typeface="+mn-ea"/>
                <a:cs typeface="+mn-cs"/>
              </a:rPr>
              <a:t>windowedCountDStream</a:t>
            </a:r>
            <a:r>
              <a:rPr lang="en-CA" sz="1200" kern="1200" dirty="0">
                <a:solidFill>
                  <a:schemeClr val="tx1"/>
                </a:solidFill>
                <a:latin typeface="+mn-lt"/>
                <a:ea typeface="+mn-ea"/>
                <a:cs typeface="+mn-cs"/>
              </a:rPr>
              <a:t>”) will be executed then I am doing </a:t>
            </a:r>
            <a:r>
              <a:rPr lang="en-CA" sz="1200" kern="1200" dirty="0" err="1">
                <a:solidFill>
                  <a:schemeClr val="tx1"/>
                </a:solidFill>
                <a:latin typeface="+mn-lt"/>
                <a:ea typeface="+mn-ea"/>
                <a:cs typeface="+mn-cs"/>
              </a:rPr>
              <a:t>foreachRDD</a:t>
            </a:r>
            <a:r>
              <a:rPr lang="en-CA" sz="1200" kern="1200" dirty="0">
                <a:solidFill>
                  <a:schemeClr val="tx1"/>
                </a:solidFill>
                <a:latin typeface="+mn-lt"/>
                <a:ea typeface="+mn-ea"/>
                <a:cs typeface="+mn-cs"/>
              </a:rPr>
              <a:t> operation that means once the </a:t>
            </a:r>
            <a:r>
              <a:rPr lang="en-CA" dirty="0"/>
              <a:t>count operation (“</a:t>
            </a:r>
            <a:r>
              <a:rPr lang="en-CA" sz="1200" kern="1200" dirty="0" err="1">
                <a:solidFill>
                  <a:schemeClr val="tx1"/>
                </a:solidFill>
                <a:latin typeface="+mn-lt"/>
                <a:ea typeface="+mn-ea"/>
                <a:cs typeface="+mn-cs"/>
              </a:rPr>
              <a:t>windowedCountDStream</a:t>
            </a:r>
            <a:r>
              <a:rPr lang="en-CA" sz="1200" kern="1200" dirty="0">
                <a:solidFill>
                  <a:schemeClr val="tx1"/>
                </a:solidFill>
                <a:latin typeface="+mn-lt"/>
                <a:ea typeface="+mn-ea"/>
                <a:cs typeface="+mn-cs"/>
              </a:rPr>
              <a:t>”)  is executed it basically contains a single RDD containing the count of all the RDD across the window (Seconds(10), Seconds(8))</a:t>
            </a:r>
          </a:p>
          <a:p>
            <a:endParaRPr lang="en-CA" sz="1200" kern="1200" dirty="0">
              <a:solidFill>
                <a:schemeClr val="tx1"/>
              </a:solidFill>
              <a:latin typeface="+mn-lt"/>
              <a:ea typeface="+mn-ea"/>
              <a:cs typeface="+mn-cs"/>
            </a:endParaRPr>
          </a:p>
          <a:p>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windowedCountDStream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dStream.countByWindow</a:t>
            </a:r>
            <a:r>
              <a:rPr lang="en-CA" sz="1200" b="1" kern="1200" dirty="0">
                <a:solidFill>
                  <a:schemeClr val="tx1"/>
                </a:solidFill>
                <a:latin typeface="+mn-lt"/>
                <a:ea typeface="+mn-ea"/>
                <a:cs typeface="+mn-cs"/>
              </a:rPr>
              <a:t>(Seconds(10), Seconds(8))</a:t>
            </a:r>
            <a:endParaRPr lang="en-CA" sz="1200" kern="1200" dirty="0">
              <a:solidFill>
                <a:schemeClr val="tx1"/>
              </a:solidFill>
              <a:latin typeface="+mn-lt"/>
              <a:ea typeface="+mn-ea"/>
              <a:cs typeface="+mn-cs"/>
            </a:endParaRP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Next I will do the </a:t>
            </a:r>
            <a:r>
              <a:rPr lang="en-CA" sz="1200" kern="1200" dirty="0" err="1">
                <a:solidFill>
                  <a:schemeClr val="tx1"/>
                </a:solidFill>
                <a:latin typeface="+mn-lt"/>
                <a:ea typeface="+mn-ea"/>
                <a:cs typeface="+mn-cs"/>
              </a:rPr>
              <a:t>foreachRDD</a:t>
            </a:r>
            <a:r>
              <a:rPr lang="en-CA" sz="1200" kern="1200" dirty="0">
                <a:solidFill>
                  <a:schemeClr val="tx1"/>
                </a:solidFill>
                <a:latin typeface="+mn-lt"/>
                <a:ea typeface="+mn-ea"/>
                <a:cs typeface="+mn-cs"/>
              </a:rPr>
              <a:t> that means the </a:t>
            </a:r>
            <a:r>
              <a:rPr lang="en-CA" sz="1200" kern="1200" dirty="0" err="1">
                <a:solidFill>
                  <a:schemeClr val="tx1"/>
                </a:solidFill>
                <a:latin typeface="+mn-lt"/>
                <a:ea typeface="+mn-ea"/>
                <a:cs typeface="+mn-cs"/>
              </a:rPr>
              <a:t>countrdd</a:t>
            </a:r>
            <a:r>
              <a:rPr lang="en-CA" sz="1200" kern="1200" dirty="0">
                <a:solidFill>
                  <a:schemeClr val="tx1"/>
                </a:solidFill>
                <a:latin typeface="+mn-lt"/>
                <a:ea typeface="+mn-ea"/>
                <a:cs typeface="+mn-cs"/>
              </a:rPr>
              <a:t> which contains the RDD with the count for all the five windows means current RDD + 4 previous RDD (that is my current RDD) </a:t>
            </a:r>
          </a:p>
          <a:p>
            <a:r>
              <a:rPr lang="en-CA" sz="1200" kern="1200" dirty="0">
                <a:solidFill>
                  <a:schemeClr val="tx1"/>
                </a:solidFill>
                <a:latin typeface="+mn-lt"/>
                <a:ea typeface="+mn-ea"/>
                <a:cs typeface="+mn-cs"/>
              </a:rPr>
              <a:t>I am just saving as text file</a:t>
            </a:r>
          </a:p>
          <a:p>
            <a:endParaRPr lang="en-CA" sz="1200" kern="1200" dirty="0">
              <a:solidFill>
                <a:schemeClr val="tx1"/>
              </a:solidFill>
              <a:latin typeface="+mn-lt"/>
              <a:ea typeface="+mn-ea"/>
              <a:cs typeface="+mn-cs"/>
            </a:endParaRPr>
          </a:p>
          <a:p>
            <a:r>
              <a:rPr lang="en-CA" sz="1200" kern="1200" dirty="0" err="1">
                <a:solidFill>
                  <a:schemeClr val="tx1"/>
                </a:solidFill>
                <a:latin typeface="+mn-lt"/>
                <a:ea typeface="+mn-ea"/>
                <a:cs typeface="+mn-cs"/>
              </a:rPr>
              <a:t>windowedCountDStream.foreachRDD</a:t>
            </a:r>
            <a:r>
              <a:rPr lang="en-CA" sz="1200" kern="1200" dirty="0">
                <a:solidFill>
                  <a:schemeClr val="tx1"/>
                </a:solidFill>
                <a:latin typeface="+mn-lt"/>
                <a:ea typeface="+mn-ea"/>
                <a:cs typeface="+mn-cs"/>
              </a:rPr>
              <a:t>(rdd =&gt;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rdd.saveAsTextFile</a:t>
            </a:r>
            <a:r>
              <a:rPr lang="en-CA" sz="1200" kern="1200" dirty="0">
                <a:solidFill>
                  <a:schemeClr val="tx1"/>
                </a:solidFill>
                <a:latin typeface="+mn-lt"/>
                <a:ea typeface="+mn-ea"/>
                <a:cs typeface="+mn-cs"/>
              </a:rPr>
              <a:t>("C:/Users/pedro/Documents/test_data/output")</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69</a:t>
            </a:fld>
            <a:endParaRPr lang="en-CA"/>
          </a:p>
        </p:txBody>
      </p:sp>
    </p:spTree>
    <p:extLst>
      <p:ext uri="{BB962C8B-B14F-4D97-AF65-F5344CB8AC3E}">
        <p14:creationId xmlns:p14="http://schemas.microsoft.com/office/powerpoint/2010/main" val="1449449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Seconds(10), Seconds(8) : Every 10 second the file will be replaced</a:t>
            </a:r>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70</a:t>
            </a:fld>
            <a:endParaRPr lang="en-CA"/>
          </a:p>
        </p:txBody>
      </p:sp>
    </p:spTree>
    <p:extLst>
      <p:ext uri="{BB962C8B-B14F-4D97-AF65-F5344CB8AC3E}">
        <p14:creationId xmlns:p14="http://schemas.microsoft.com/office/powerpoint/2010/main" val="386969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That will be continuous running program .Every one second we see something up “time:---------”</a:t>
            </a:r>
          </a:p>
        </p:txBody>
      </p:sp>
      <p:sp>
        <p:nvSpPr>
          <p:cNvPr id="4" name="Slide Number Placeholder 3"/>
          <p:cNvSpPr>
            <a:spLocks noGrp="1"/>
          </p:cNvSpPr>
          <p:nvPr>
            <p:ph type="sldNum" sz="quarter" idx="5"/>
          </p:nvPr>
        </p:nvSpPr>
        <p:spPr/>
        <p:txBody>
          <a:bodyPr/>
          <a:lstStyle/>
          <a:p>
            <a:fld id="{4797F58C-7DBB-4963-9227-00C3192E9AB6}" type="slidenum">
              <a:rPr lang="en-CA" smtClean="0"/>
              <a:t>10</a:t>
            </a:fld>
            <a:endParaRPr lang="en-CA"/>
          </a:p>
        </p:txBody>
      </p:sp>
    </p:spTree>
    <p:extLst>
      <p:ext uri="{BB962C8B-B14F-4D97-AF65-F5344CB8AC3E}">
        <p14:creationId xmlns:p14="http://schemas.microsoft.com/office/powerpoint/2010/main" val="1055064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cs typeface="Times New Roman" panose="02020603050405020304" pitchFamily="18" charset="0"/>
              </a:rPr>
              <a:t>foreachRDD</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func</a:t>
            </a:r>
            <a:r>
              <a:rPr lang="en-US" sz="1200" dirty="0">
                <a:latin typeface="Times New Roman" panose="02020603050405020304" pitchFamily="18" charset="0"/>
                <a:cs typeface="Times New Roman" panose="02020603050405020304" pitchFamily="18" charset="0"/>
              </a:rPr>
              <a:t>) </a:t>
            </a:r>
          </a:p>
          <a:p>
            <a:pPr marL="0" indent="0">
              <a:buNone/>
            </a:pP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func</a:t>
            </a:r>
            <a:r>
              <a:rPr lang="en-US" sz="1200" dirty="0">
                <a:latin typeface="Times New Roman" panose="02020603050405020304" pitchFamily="18" charset="0"/>
                <a:cs typeface="Times New Roman" panose="02020603050405020304" pitchFamily="18" charset="0"/>
              </a:rPr>
              <a:t> runs on the driver. However, the actual operations on the RDD’s execute on the executor nodes on which the RDD partitions reside.]</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71</a:t>
            </a:fld>
            <a:endParaRPr lang="en-CA"/>
          </a:p>
        </p:txBody>
      </p:sp>
    </p:spTree>
    <p:extLst>
      <p:ext uri="{BB962C8B-B14F-4D97-AF65-F5344CB8AC3E}">
        <p14:creationId xmlns:p14="http://schemas.microsoft.com/office/powerpoint/2010/main" val="1598886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4 seconds there is a file written </a:t>
            </a:r>
          </a:p>
          <a:p>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72</a:t>
            </a:fld>
            <a:endParaRPr lang="en-CA"/>
          </a:p>
        </p:txBody>
      </p:sp>
    </p:spTree>
    <p:extLst>
      <p:ext uri="{BB962C8B-B14F-4D97-AF65-F5344CB8AC3E}">
        <p14:creationId xmlns:p14="http://schemas.microsoft.com/office/powerpoint/2010/main" val="3806397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
            </a:r>
            <a:r>
              <a:rPr lang="en-CA" sz="1200" kern="1200" dirty="0" err="1">
                <a:solidFill>
                  <a:schemeClr val="tx1"/>
                </a:solidFill>
                <a:latin typeface="+mn-lt"/>
                <a:ea typeface="+mn-ea"/>
                <a:cs typeface="+mn-cs"/>
              </a:rPr>
              <a:t>dStream</a:t>
            </a:r>
            <a:r>
              <a:rPr lang="en-CA" sz="1200" kern="1200" dirty="0">
                <a:solidFill>
                  <a:schemeClr val="tx1"/>
                </a:solidFill>
                <a:latin typeface="+mn-lt"/>
                <a:ea typeface="+mn-ea"/>
                <a:cs typeface="+mn-cs"/>
              </a:rPr>
              <a:t>” contains the records for 2 seconds Seconds(2))</a:t>
            </a:r>
          </a:p>
          <a:p>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streamingContext.socketTextStream</a:t>
            </a:r>
            <a:r>
              <a:rPr lang="en-CA" sz="1200" b="1" kern="1200" dirty="0">
                <a:solidFill>
                  <a:schemeClr val="tx1"/>
                </a:solidFill>
                <a:latin typeface="+mn-lt"/>
                <a:ea typeface="+mn-ea"/>
                <a:cs typeface="+mn-cs"/>
              </a:rPr>
              <a:t>("localhost", 21)</a:t>
            </a:r>
          </a:p>
          <a:p>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Next I created window </a:t>
            </a:r>
            <a:r>
              <a:rPr lang="en-CA" sz="1200" b="1" kern="1200" dirty="0" err="1">
                <a:solidFill>
                  <a:schemeClr val="tx1"/>
                </a:solidFill>
                <a:latin typeface="+mn-lt"/>
                <a:ea typeface="+mn-ea"/>
                <a:cs typeface="+mn-cs"/>
              </a:rPr>
              <a:t>dstream</a:t>
            </a:r>
            <a:r>
              <a:rPr lang="en-CA" sz="1200" b="1" kern="1200" dirty="0">
                <a:solidFill>
                  <a:schemeClr val="tx1"/>
                </a:solidFill>
                <a:latin typeface="+mn-lt"/>
                <a:ea typeface="+mn-ea"/>
                <a:cs typeface="+mn-cs"/>
              </a:rPr>
              <a:t> “</a:t>
            </a:r>
            <a:r>
              <a:rPr lang="en-CA" sz="1200" kern="1200" dirty="0" err="1">
                <a:solidFill>
                  <a:schemeClr val="tx1"/>
                </a:solidFill>
                <a:latin typeface="+mn-lt"/>
                <a:ea typeface="+mn-ea"/>
                <a:cs typeface="+mn-cs"/>
              </a:rPr>
              <a:t>windowedCountDStream</a:t>
            </a:r>
            <a:r>
              <a:rPr lang="en-CA" sz="1200" kern="1200" dirty="0">
                <a:solidFill>
                  <a:schemeClr val="tx1"/>
                </a:solidFill>
                <a:latin typeface="+mn-lt"/>
                <a:ea typeface="+mn-ea"/>
                <a:cs typeface="+mn-cs"/>
              </a:rPr>
              <a:t>” that means I am not taking my current RDD (Seconds(10) I am going back 10 seconds that means if 2 seconds is my current RDD then the 10 seconds will give me 4 more previous RDD</a:t>
            </a:r>
          </a:p>
          <a:p>
            <a:endParaRPr lang="en-CA" sz="1200" kern="1200" dirty="0">
              <a:solidFill>
                <a:schemeClr val="tx1"/>
              </a:solidFill>
              <a:latin typeface="+mn-lt"/>
              <a:ea typeface="+mn-ea"/>
              <a:cs typeface="+mn-cs"/>
            </a:endParaRPr>
          </a:p>
          <a:p>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windowedCountDStream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dStream.window</a:t>
            </a:r>
            <a:r>
              <a:rPr lang="en-CA" sz="1200" b="1" kern="1200" dirty="0">
                <a:solidFill>
                  <a:schemeClr val="tx1"/>
                </a:solidFill>
                <a:latin typeface="+mn-lt"/>
                <a:ea typeface="+mn-ea"/>
                <a:cs typeface="+mn-cs"/>
              </a:rPr>
              <a:t>(Seconds(10), Seconds(8))</a:t>
            </a:r>
          </a:p>
          <a:p>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Then I am saying my slide interval is 8 seconds Seconds(8)) means every 4 RDD or every 8 seconds slide the window</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73</a:t>
            </a:fld>
            <a:endParaRPr lang="en-CA"/>
          </a:p>
        </p:txBody>
      </p:sp>
    </p:spTree>
    <p:extLst>
      <p:ext uri="{BB962C8B-B14F-4D97-AF65-F5344CB8AC3E}">
        <p14:creationId xmlns:p14="http://schemas.microsoft.com/office/powerpoint/2010/main" val="30479347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Previously</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74</a:t>
            </a:fld>
            <a:endParaRPr lang="en-CA"/>
          </a:p>
        </p:txBody>
      </p:sp>
    </p:spTree>
    <p:extLst>
      <p:ext uri="{BB962C8B-B14F-4D97-AF65-F5344CB8AC3E}">
        <p14:creationId xmlns:p14="http://schemas.microsoft.com/office/powerpoint/2010/main" val="24916906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75</a:t>
            </a:fld>
            <a:endParaRPr lang="en-CA"/>
          </a:p>
        </p:txBody>
      </p:sp>
    </p:spTree>
    <p:extLst>
      <p:ext uri="{BB962C8B-B14F-4D97-AF65-F5344CB8AC3E}">
        <p14:creationId xmlns:p14="http://schemas.microsoft.com/office/powerpoint/2010/main" val="748996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76</a:t>
            </a:fld>
            <a:endParaRPr lang="en-CA"/>
          </a:p>
        </p:txBody>
      </p:sp>
    </p:spTree>
    <p:extLst>
      <p:ext uri="{BB962C8B-B14F-4D97-AF65-F5344CB8AC3E}">
        <p14:creationId xmlns:p14="http://schemas.microsoft.com/office/powerpoint/2010/main" val="3526816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78</a:t>
            </a:fld>
            <a:endParaRPr lang="en-CA"/>
          </a:p>
        </p:txBody>
      </p:sp>
    </p:spTree>
    <p:extLst>
      <p:ext uri="{BB962C8B-B14F-4D97-AF65-F5344CB8AC3E}">
        <p14:creationId xmlns:p14="http://schemas.microsoft.com/office/powerpoint/2010/main" val="2276795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make sure we import the right dependency .As we are going to do some sql so we need to install the sql dependency.</a:t>
            </a:r>
          </a:p>
        </p:txBody>
      </p:sp>
      <p:sp>
        <p:nvSpPr>
          <p:cNvPr id="4" name="Slide Number Placeholder 3"/>
          <p:cNvSpPr>
            <a:spLocks noGrp="1"/>
          </p:cNvSpPr>
          <p:nvPr>
            <p:ph type="sldNum" sz="quarter" idx="5"/>
          </p:nvPr>
        </p:nvSpPr>
        <p:spPr/>
        <p:txBody>
          <a:bodyPr/>
          <a:lstStyle/>
          <a:p>
            <a:fld id="{4797F58C-7DBB-4963-9227-00C3192E9AB6}" type="slidenum">
              <a:rPr lang="en-CA" smtClean="0"/>
              <a:t>79</a:t>
            </a:fld>
            <a:endParaRPr lang="en-CA"/>
          </a:p>
        </p:txBody>
      </p:sp>
    </p:spTree>
    <p:extLst>
      <p:ext uri="{BB962C8B-B14F-4D97-AF65-F5344CB8AC3E}">
        <p14:creationId xmlns:p14="http://schemas.microsoft.com/office/powerpoint/2010/main" val="24778792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assume that we receive the salesjan2009 as streaming data</a:t>
            </a:r>
          </a:p>
          <a:p>
            <a:r>
              <a:rPr lang="en-CA" dirty="0"/>
              <a:t>There are many situation in which we convert our data to data frame and do sql operation on it.</a:t>
            </a:r>
          </a:p>
          <a:p>
            <a:r>
              <a:rPr lang="en-CA" dirty="0"/>
              <a:t>For example salesjan2009 comes as streaming data .the first 10 row as first batch ,the second 10 row as the second batch,…(this is structured data)</a:t>
            </a:r>
          </a:p>
          <a:p>
            <a:r>
              <a:rPr lang="en-CA" dirty="0"/>
              <a:t>Once we have our structure data coming as part of streaming data and we split our batches to 5 seconds and each 5 seconds we are receiving 10 </a:t>
            </a:r>
            <a:r>
              <a:rPr lang="en-CA" dirty="0" err="1"/>
              <a:t>rows.what</a:t>
            </a:r>
            <a:r>
              <a:rPr lang="en-CA" dirty="0"/>
              <a:t> will happen?</a:t>
            </a:r>
          </a:p>
          <a:p>
            <a:r>
              <a:rPr lang="en-CA" dirty="0"/>
              <a:t>Each batch contains x numbers of records. this is essentially is streaming data</a:t>
            </a:r>
          </a:p>
          <a:p>
            <a:r>
              <a:rPr lang="en-CA" dirty="0"/>
              <a:t>Can we run sql operation in RDD or any structured operation in RDD? no we have to convert it to data frame</a:t>
            </a:r>
          </a:p>
          <a:p>
            <a:endParaRPr lang="en-CA" dirty="0"/>
          </a:p>
          <a:p>
            <a:r>
              <a:rPr lang="en-CA" dirty="0"/>
              <a:t>==============================================================</a:t>
            </a:r>
          </a:p>
          <a:p>
            <a:r>
              <a:rPr lang="en-CA" sz="1200" b="1" kern="1200" dirty="0">
                <a:solidFill>
                  <a:schemeClr val="tx1"/>
                </a:solidFill>
                <a:latin typeface="+mn-lt"/>
                <a:ea typeface="+mn-ea"/>
                <a:cs typeface="+mn-cs"/>
              </a:rPr>
              <a:t>package </a:t>
            </a:r>
            <a:r>
              <a:rPr lang="en-CA" sz="1200" b="1" kern="1200" dirty="0" err="1">
                <a:solidFill>
                  <a:schemeClr val="tx1"/>
                </a:solidFill>
                <a:latin typeface="+mn-lt"/>
                <a:ea typeface="+mn-ea"/>
                <a:cs typeface="+mn-cs"/>
              </a:rPr>
              <a:t>org.pedram.training.sparkstreaming</a:t>
            </a:r>
            <a:endParaRPr lang="en-CA" sz="1200" b="1" kern="1200" dirty="0">
              <a:solidFill>
                <a:schemeClr val="tx1"/>
              </a:solidFill>
              <a:latin typeface="+mn-lt"/>
              <a:ea typeface="+mn-ea"/>
              <a:cs typeface="+mn-cs"/>
            </a:endParaRPr>
          </a:p>
          <a:p>
            <a:endParaRPr lang="en-CA" sz="1200"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org.apache.spark.SparkConf</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org.apache.spark.streaming.StreamingContext</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org.apache.spark.streaming.Seconds</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org.apache.spark.streaming.dstream.DStream.toPairDStreamFunctions</a:t>
            </a: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java.time.Instant</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org.apache.spark.sql.SparkSession</a:t>
            </a:r>
            <a:endParaRPr lang="en-CA" sz="1200" b="1" kern="1200" dirty="0">
              <a:solidFill>
                <a:schemeClr val="tx1"/>
              </a:solidFill>
              <a:latin typeface="+mn-lt"/>
              <a:ea typeface="+mn-ea"/>
              <a:cs typeface="+mn-cs"/>
            </a:endParaRPr>
          </a:p>
          <a:p>
            <a:endParaRPr lang="en-CA" sz="1200" kern="1200" dirty="0">
              <a:solidFill>
                <a:schemeClr val="tx1"/>
              </a:solidFill>
              <a:latin typeface="+mn-lt"/>
              <a:ea typeface="+mn-ea"/>
              <a:cs typeface="+mn-cs"/>
            </a:endParaRPr>
          </a:p>
          <a:p>
            <a:r>
              <a:rPr lang="en-CA" sz="1200" b="1" kern="1200" dirty="0">
                <a:solidFill>
                  <a:schemeClr val="tx1"/>
                </a:solidFill>
                <a:latin typeface="+mn-lt"/>
                <a:ea typeface="+mn-ea"/>
                <a:cs typeface="+mn-cs"/>
              </a:rPr>
              <a:t>object </a:t>
            </a:r>
            <a:r>
              <a:rPr lang="en-CA" sz="1200" b="1" kern="1200" dirty="0" err="1">
                <a:solidFill>
                  <a:schemeClr val="tx1"/>
                </a:solidFill>
                <a:latin typeface="+mn-lt"/>
                <a:ea typeface="+mn-ea"/>
                <a:cs typeface="+mn-cs"/>
              </a:rPr>
              <a:t>ReduceByKeyAndWindowExample</a:t>
            </a:r>
            <a:r>
              <a:rPr lang="en-CA" sz="1200" b="1"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a:solidFill>
                  <a:schemeClr val="tx1"/>
                </a:solidFill>
                <a:latin typeface="+mn-lt"/>
                <a:ea typeface="+mn-ea"/>
                <a:cs typeface="+mn-cs"/>
              </a:rPr>
              <a:t>def main(</a:t>
            </a:r>
            <a:r>
              <a:rPr lang="en-CA" sz="1200" b="1" kern="1200" dirty="0" err="1">
                <a:solidFill>
                  <a:schemeClr val="tx1"/>
                </a:solidFill>
                <a:latin typeface="+mn-lt"/>
                <a:ea typeface="+mn-ea"/>
                <a:cs typeface="+mn-cs"/>
              </a:rPr>
              <a:t>args</a:t>
            </a:r>
            <a:r>
              <a:rPr lang="en-CA" sz="1200" b="1" kern="1200" dirty="0">
                <a:solidFill>
                  <a:schemeClr val="tx1"/>
                </a:solidFill>
                <a:latin typeface="+mn-lt"/>
                <a:ea typeface="+mn-ea"/>
                <a:cs typeface="+mn-cs"/>
              </a:rPr>
              <a:t>: Array[</a:t>
            </a:r>
            <a:r>
              <a:rPr lang="en-CA" sz="1200" b="1" i="1" kern="1200" dirty="0">
                <a:solidFill>
                  <a:schemeClr val="tx1"/>
                </a:solidFill>
                <a:latin typeface="+mn-lt"/>
                <a:ea typeface="+mn-ea"/>
                <a:cs typeface="+mn-cs"/>
              </a:rPr>
              <a:t>String])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conf = (new </a:t>
            </a:r>
            <a:r>
              <a:rPr lang="en-CA" sz="1200" b="1" kern="1200" dirty="0" err="1">
                <a:solidFill>
                  <a:schemeClr val="tx1"/>
                </a:solidFill>
                <a:latin typeface="+mn-lt"/>
                <a:ea typeface="+mn-ea"/>
                <a:cs typeface="+mn-cs"/>
              </a:rPr>
              <a:t>SparkConf</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setAppName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ReduceByKeyAndWindowExample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setMaster</a:t>
            </a:r>
            <a:r>
              <a:rPr lang="en-CA" sz="1200" b="1" kern="1200" dirty="0">
                <a:solidFill>
                  <a:schemeClr val="tx1"/>
                </a:solidFill>
                <a:latin typeface="+mn-lt"/>
                <a:ea typeface="+mn-ea"/>
                <a:cs typeface="+mn-cs"/>
              </a:rPr>
              <a:t>("local[*]")</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streamingContext = new StreamingContext(conf, Seconds(2))</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streamingContext.checkpoint</a:t>
            </a:r>
            <a:r>
              <a:rPr lang="en-CA" sz="1200" kern="1200" dirty="0">
                <a:solidFill>
                  <a:schemeClr val="tx1"/>
                </a:solidFill>
                <a:latin typeface="+mn-lt"/>
                <a:ea typeface="+mn-ea"/>
                <a:cs typeface="+mn-cs"/>
              </a:rPr>
              <a:t>("C:/Users/pedro/Documents/test_data/check_point")</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sparkSession</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SparkSession.builder</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appName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CountByWindowExample</a:t>
            </a:r>
            <a:r>
              <a:rPr lang="en-CA" sz="1200" b="1" kern="1200" dirty="0">
                <a:solidFill>
                  <a:schemeClr val="tx1"/>
                </a:solidFill>
                <a:latin typeface="+mn-lt"/>
                <a:ea typeface="+mn-ea"/>
                <a:cs typeface="+mn-cs"/>
              </a:rPr>
              <a:t>").master("local[*]").</a:t>
            </a:r>
            <a:r>
              <a:rPr lang="en-CA" sz="1200" b="1" kern="1200" dirty="0" err="1">
                <a:solidFill>
                  <a:schemeClr val="tx1"/>
                </a:solidFill>
                <a:latin typeface="+mn-lt"/>
                <a:ea typeface="+mn-ea"/>
                <a:cs typeface="+mn-cs"/>
              </a:rPr>
              <a:t>getOrCreate</a:t>
            </a:r>
            <a:r>
              <a:rPr lang="en-CA" sz="1200" b="1" kern="1200" dirty="0">
                <a:solidFill>
                  <a:schemeClr val="tx1"/>
                </a:solidFill>
                <a:latin typeface="+mn-lt"/>
                <a:ea typeface="+mn-ea"/>
                <a:cs typeface="+mn-cs"/>
              </a:rPr>
              <a:t>()</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sparkSession.implicits</a:t>
            </a:r>
            <a:r>
              <a:rPr lang="en-CA" sz="1200" b="1" kern="1200" dirty="0">
                <a:solidFill>
                  <a:schemeClr val="tx1"/>
                </a:solidFill>
                <a:latin typeface="+mn-lt"/>
                <a:ea typeface="+mn-ea"/>
                <a:cs typeface="+mn-cs"/>
              </a:rPr>
              <a:t>._</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streamingContext.socketTextStream</a:t>
            </a:r>
            <a:r>
              <a:rPr lang="en-CA" sz="1200" b="1" kern="1200" dirty="0">
                <a:solidFill>
                  <a:schemeClr val="tx1"/>
                </a:solidFill>
                <a:latin typeface="+mn-lt"/>
                <a:ea typeface="+mn-ea"/>
                <a:cs typeface="+mn-cs"/>
              </a:rPr>
              <a:t>("localhost", 21)</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windowedCountDStream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dStream.window</a:t>
            </a:r>
            <a:r>
              <a:rPr lang="en-CA" sz="1200" b="1" kern="1200" dirty="0">
                <a:solidFill>
                  <a:schemeClr val="tx1"/>
                </a:solidFill>
                <a:latin typeface="+mn-lt"/>
                <a:ea typeface="+mn-ea"/>
                <a:cs typeface="+mn-cs"/>
              </a:rPr>
              <a:t>(Seconds(10), Seconds(8))</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windowedCountDStream.foreachRDD</a:t>
            </a:r>
            <a:r>
              <a:rPr lang="en-CA" sz="1200" kern="1200" dirty="0">
                <a:solidFill>
                  <a:schemeClr val="tx1"/>
                </a:solidFill>
                <a:latin typeface="+mn-lt"/>
                <a:ea typeface="+mn-ea"/>
                <a:cs typeface="+mn-cs"/>
              </a:rPr>
              <a:t>(rdd =&gt;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println</a:t>
            </a:r>
            <a:r>
              <a:rPr lang="en-CA" sz="1200" kern="1200" dirty="0">
                <a:solidFill>
                  <a:schemeClr val="tx1"/>
                </a:solidFill>
                <a:latin typeface="+mn-lt"/>
                <a:ea typeface="+mn-ea"/>
                <a:cs typeface="+mn-cs"/>
              </a:rPr>
              <a:t>("Hello")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df = </a:t>
            </a:r>
            <a:r>
              <a:rPr lang="en-CA" sz="1200" b="1" kern="1200" dirty="0" err="1">
                <a:solidFill>
                  <a:schemeClr val="tx1"/>
                </a:solidFill>
                <a:latin typeface="+mn-lt"/>
                <a:ea typeface="+mn-ea"/>
                <a:cs typeface="+mn-cs"/>
              </a:rPr>
              <a:t>rdd.toDF</a:t>
            </a:r>
            <a:r>
              <a:rPr lang="en-CA" sz="1200" b="1"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largeSalesDF</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df.select</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salesAmt</a:t>
            </a:r>
            <a:r>
              <a:rPr lang="en-CA" sz="1200" b="1" kern="1200" dirty="0">
                <a:solidFill>
                  <a:schemeClr val="tx1"/>
                </a:solidFill>
                <a:latin typeface="+mn-lt"/>
                <a:ea typeface="+mn-ea"/>
                <a:cs typeface="+mn-cs"/>
              </a:rPr>
              <a:t>" &gt; 1000)</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df.write.format</a:t>
            </a:r>
            <a:r>
              <a:rPr lang="en-CA" sz="1200" kern="1200" dirty="0">
                <a:solidFill>
                  <a:schemeClr val="tx1"/>
                </a:solidFill>
                <a:latin typeface="+mn-lt"/>
                <a:ea typeface="+mn-ea"/>
                <a:cs typeface="+mn-cs"/>
              </a:rPr>
              <a:t>("csv").</a:t>
            </a:r>
            <a:r>
              <a:rPr lang="en-CA" sz="1200" kern="1200" dirty="0" err="1">
                <a:solidFill>
                  <a:schemeClr val="tx1"/>
                </a:solidFill>
                <a:latin typeface="+mn-lt"/>
                <a:ea typeface="+mn-ea"/>
                <a:cs typeface="+mn-cs"/>
              </a:rPr>
              <a:t>partitionBy</a:t>
            </a:r>
            <a:r>
              <a:rPr lang="en-CA" sz="1200" kern="1200" dirty="0">
                <a:solidFill>
                  <a:schemeClr val="tx1"/>
                </a:solidFill>
                <a:latin typeface="+mn-lt"/>
                <a:ea typeface="+mn-ea"/>
                <a:cs typeface="+mn-cs"/>
              </a:rPr>
              <a:t>("country").save("path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streamingContext.start</a:t>
            </a:r>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streamingContext.awaitTermination</a:t>
            </a:r>
            <a:r>
              <a:rPr lang="en-CA" sz="1200" kern="1200" dirty="0">
                <a:solidFill>
                  <a:schemeClr val="tx1"/>
                </a:solidFill>
                <a:latin typeface="+mn-lt"/>
                <a:ea typeface="+mn-ea"/>
                <a:cs typeface="+mn-cs"/>
              </a:rPr>
              <a:t>()</a:t>
            </a: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80</a:t>
            </a:fld>
            <a:endParaRPr lang="en-CA"/>
          </a:p>
        </p:txBody>
      </p:sp>
    </p:spTree>
    <p:extLst>
      <p:ext uri="{BB962C8B-B14F-4D97-AF65-F5344CB8AC3E}">
        <p14:creationId xmlns:p14="http://schemas.microsoft.com/office/powerpoint/2010/main" val="2286078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81</a:t>
            </a:fld>
            <a:endParaRPr lang="en-CA"/>
          </a:p>
        </p:txBody>
      </p:sp>
    </p:spTree>
    <p:extLst>
      <p:ext uri="{BB962C8B-B14F-4D97-AF65-F5344CB8AC3E}">
        <p14:creationId xmlns:p14="http://schemas.microsoft.com/office/powerpoint/2010/main" val="415642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11</a:t>
            </a:fld>
            <a:endParaRPr lang="en-CA"/>
          </a:p>
        </p:txBody>
      </p:sp>
    </p:spTree>
    <p:extLst>
      <p:ext uri="{BB962C8B-B14F-4D97-AF65-F5344CB8AC3E}">
        <p14:creationId xmlns:p14="http://schemas.microsoft.com/office/powerpoint/2010/main" val="1831415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latin typeface="+mn-lt"/>
                <a:ea typeface="+mn-ea"/>
                <a:cs typeface="+mn-cs"/>
              </a:rPr>
              <a:t>If we do not use “</a:t>
            </a:r>
            <a:r>
              <a:rPr lang="en-CA" sz="1200" kern="1200" dirty="0" err="1">
                <a:solidFill>
                  <a:schemeClr val="tx1"/>
                </a:solidFill>
                <a:latin typeface="+mn-lt"/>
                <a:ea typeface="+mn-ea"/>
                <a:cs typeface="+mn-cs"/>
              </a:rPr>
              <a:t>streamingContext.remember</a:t>
            </a:r>
            <a:r>
              <a:rPr lang="en-CA" sz="1200" kern="1200" dirty="0">
                <a:solidFill>
                  <a:schemeClr val="tx1"/>
                </a:solidFill>
                <a:latin typeface="+mn-lt"/>
                <a:ea typeface="+mn-ea"/>
                <a:cs typeface="+mn-cs"/>
              </a:rPr>
              <a:t>(Seconds(8))” then </a:t>
            </a:r>
            <a:r>
              <a:rPr lang="en-CA" sz="1200" kern="1200" dirty="0" err="1">
                <a:solidFill>
                  <a:schemeClr val="tx1"/>
                </a:solidFill>
                <a:latin typeface="+mn-lt"/>
                <a:ea typeface="+mn-ea"/>
                <a:cs typeface="+mn-cs"/>
              </a:rPr>
              <a:t>dStream.map</a:t>
            </a:r>
            <a:r>
              <a:rPr lang="en-CA" sz="1200" kern="1200" dirty="0">
                <a:solidFill>
                  <a:schemeClr val="tx1"/>
                </a:solidFill>
                <a:latin typeface="+mn-lt"/>
                <a:ea typeface="+mn-ea"/>
                <a:cs typeface="+mn-cs"/>
              </a:rPr>
              <a:t>(line =&gt; line) apply for current rdd.</a:t>
            </a:r>
          </a:p>
          <a:p>
            <a:r>
              <a:rPr lang="en-CA" sz="1200" kern="1200" dirty="0">
                <a:solidFill>
                  <a:schemeClr val="tx1"/>
                </a:solidFill>
                <a:latin typeface="+mn-lt"/>
                <a:ea typeface="+mn-ea"/>
                <a:cs typeface="+mn-cs"/>
              </a:rPr>
              <a:t>By using “</a:t>
            </a:r>
            <a:r>
              <a:rPr lang="en-CA" sz="1200" kern="1200" dirty="0" err="1">
                <a:solidFill>
                  <a:schemeClr val="tx1"/>
                </a:solidFill>
                <a:latin typeface="+mn-lt"/>
                <a:ea typeface="+mn-ea"/>
                <a:cs typeface="+mn-cs"/>
              </a:rPr>
              <a:t>streamingContext.remember</a:t>
            </a:r>
            <a:r>
              <a:rPr lang="en-CA" sz="1200" kern="1200" dirty="0">
                <a:solidFill>
                  <a:schemeClr val="tx1"/>
                </a:solidFill>
                <a:latin typeface="+mn-lt"/>
                <a:ea typeface="+mn-ea"/>
                <a:cs typeface="+mn-cs"/>
              </a:rPr>
              <a:t>(Seconds(8))” the “ </a:t>
            </a:r>
            <a:r>
              <a:rPr lang="en-CA" sz="1200" kern="1200" dirty="0" err="1">
                <a:solidFill>
                  <a:schemeClr val="tx1"/>
                </a:solidFill>
                <a:latin typeface="+mn-lt"/>
                <a:ea typeface="+mn-ea"/>
                <a:cs typeface="+mn-cs"/>
              </a:rPr>
              <a:t>dStream.map</a:t>
            </a:r>
            <a:r>
              <a:rPr lang="en-CA" sz="1200" kern="1200" dirty="0">
                <a:solidFill>
                  <a:schemeClr val="tx1"/>
                </a:solidFill>
                <a:latin typeface="+mn-lt"/>
                <a:ea typeface="+mn-ea"/>
                <a:cs typeface="+mn-cs"/>
              </a:rPr>
              <a:t>(line =&gt; line) “ will apply to the current rdd and the previous 4 rdd (2*4)</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82</a:t>
            </a:fld>
            <a:endParaRPr lang="en-CA"/>
          </a:p>
        </p:txBody>
      </p:sp>
    </p:spTree>
    <p:extLst>
      <p:ext uri="{BB962C8B-B14F-4D97-AF65-F5344CB8AC3E}">
        <p14:creationId xmlns:p14="http://schemas.microsoft.com/office/powerpoint/2010/main" val="33072939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83</a:t>
            </a:fld>
            <a:endParaRPr lang="en-CA"/>
          </a:p>
        </p:txBody>
      </p:sp>
    </p:spTree>
    <p:extLst>
      <p:ext uri="{BB962C8B-B14F-4D97-AF65-F5344CB8AC3E}">
        <p14:creationId xmlns:p14="http://schemas.microsoft.com/office/powerpoint/2010/main" val="2789997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84</a:t>
            </a:fld>
            <a:endParaRPr lang="en-CA"/>
          </a:p>
        </p:txBody>
      </p:sp>
    </p:spTree>
    <p:extLst>
      <p:ext uri="{BB962C8B-B14F-4D97-AF65-F5344CB8AC3E}">
        <p14:creationId xmlns:p14="http://schemas.microsoft.com/office/powerpoint/2010/main" val="777959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85</a:t>
            </a:fld>
            <a:endParaRPr lang="en-CA"/>
          </a:p>
        </p:txBody>
      </p:sp>
    </p:spTree>
    <p:extLst>
      <p:ext uri="{BB962C8B-B14F-4D97-AF65-F5344CB8AC3E}">
        <p14:creationId xmlns:p14="http://schemas.microsoft.com/office/powerpoint/2010/main" val="4185041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Driver coordinates the executers and transfer the job but if driver itself is lost then the entire job is lost so data might be in  corrupted format.</a:t>
            </a:r>
          </a:p>
          <a:p>
            <a:r>
              <a:rPr lang="en-CA" dirty="0"/>
              <a:t>In data lost when we are doing data operation or “remember operation” the spark streaming needs to remember the previous rdd .</a:t>
            </a:r>
            <a:r>
              <a:rPr lang="en-CA" dirty="0" err="1"/>
              <a:t>Thats</a:t>
            </a:r>
            <a:r>
              <a:rPr lang="en-CA" dirty="0"/>
              <a:t> the only way it can achieve windowing </a:t>
            </a:r>
          </a:p>
          <a:p>
            <a:r>
              <a:rPr lang="en-CA" dirty="0"/>
              <a:t>Assume one of the window fails so what will happen is the data is lost so it can not recover the previous windows</a:t>
            </a:r>
          </a:p>
          <a:p>
            <a:r>
              <a:rPr lang="en-CA" dirty="0"/>
              <a:t>Lets assume the window has 5 rdd ,out of 5 rdd one of the window fails so the current Rdd will reconstructed that’s </a:t>
            </a:r>
            <a:r>
              <a:rPr lang="en-CA" b="1" dirty="0"/>
              <a:t>why spark is resilience (Rdd can be re constructed)</a:t>
            </a:r>
          </a:p>
          <a:p>
            <a:r>
              <a:rPr lang="en-CA" dirty="0"/>
              <a:t>What about the previous RDD? They have to be saved so that’s why spark gives us failure handling mechanism</a:t>
            </a:r>
          </a:p>
          <a:p>
            <a:r>
              <a:rPr lang="en-CA" b="1" dirty="0"/>
              <a:t>Checkpointing is failure handling mechanism that we can say we want to check point the data .</a:t>
            </a:r>
            <a:r>
              <a:rPr lang="en-CA" dirty="0"/>
              <a:t>it means we want to save the data (either the data or meta data) associated with current job</a:t>
            </a:r>
          </a:p>
          <a:p>
            <a:r>
              <a:rPr lang="en-CA" dirty="0"/>
              <a:t>From time to time</a:t>
            </a:r>
          </a:p>
        </p:txBody>
      </p:sp>
      <p:sp>
        <p:nvSpPr>
          <p:cNvPr id="4" name="Slide Number Placeholder 3"/>
          <p:cNvSpPr>
            <a:spLocks noGrp="1"/>
          </p:cNvSpPr>
          <p:nvPr>
            <p:ph type="sldNum" sz="quarter" idx="5"/>
          </p:nvPr>
        </p:nvSpPr>
        <p:spPr/>
        <p:txBody>
          <a:bodyPr/>
          <a:lstStyle/>
          <a:p>
            <a:fld id="{4797F58C-7DBB-4963-9227-00C3192E9AB6}" type="slidenum">
              <a:rPr lang="en-CA" smtClean="0"/>
              <a:t>86</a:t>
            </a:fld>
            <a:endParaRPr lang="en-CA"/>
          </a:p>
        </p:txBody>
      </p:sp>
    </p:spTree>
    <p:extLst>
      <p:ext uri="{BB962C8B-B14F-4D97-AF65-F5344CB8AC3E}">
        <p14:creationId xmlns:p14="http://schemas.microsoft.com/office/powerpoint/2010/main" val="848588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latin typeface="+mn-lt"/>
                <a:ea typeface="+mn-ea"/>
                <a:cs typeface="+mn-cs"/>
              </a:rPr>
              <a:t>package </a:t>
            </a:r>
            <a:r>
              <a:rPr lang="en-CA" sz="1200" b="1" kern="1200" dirty="0" err="1">
                <a:solidFill>
                  <a:schemeClr val="tx1"/>
                </a:solidFill>
                <a:latin typeface="+mn-lt"/>
                <a:ea typeface="+mn-ea"/>
                <a:cs typeface="+mn-cs"/>
              </a:rPr>
              <a:t>org.pedram.training.sparkstreaming</a:t>
            </a:r>
            <a:endParaRPr lang="en-CA" sz="1200" b="1" kern="1200" dirty="0">
              <a:solidFill>
                <a:schemeClr val="tx1"/>
              </a:solidFill>
              <a:latin typeface="+mn-lt"/>
              <a:ea typeface="+mn-ea"/>
              <a:cs typeface="+mn-cs"/>
            </a:endParaRPr>
          </a:p>
          <a:p>
            <a:endParaRPr lang="en-CA" sz="1200"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org.apache.spark.SparkConf</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org.apache.spark.streaming.StreamingContext</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org.apache.spark.streaming.Seconds</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org.apache.spark.streaming.dstream.DStream.toPairDStreamFunctions</a:t>
            </a: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java.time.Instant</a:t>
            </a:r>
            <a:endParaRPr lang="en-CA" sz="1200" b="1" kern="1200" dirty="0">
              <a:solidFill>
                <a:schemeClr val="tx1"/>
              </a:solidFill>
              <a:latin typeface="+mn-lt"/>
              <a:ea typeface="+mn-ea"/>
              <a:cs typeface="+mn-cs"/>
            </a:endParaRPr>
          </a:p>
          <a:p>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org.apache.spark.sql.SparkSession</a:t>
            </a:r>
            <a:endParaRPr lang="en-CA" sz="1200" b="1" kern="1200" dirty="0">
              <a:solidFill>
                <a:schemeClr val="tx1"/>
              </a:solidFill>
              <a:latin typeface="+mn-lt"/>
              <a:ea typeface="+mn-ea"/>
              <a:cs typeface="+mn-cs"/>
            </a:endParaRPr>
          </a:p>
          <a:p>
            <a:endParaRPr lang="en-CA" sz="1200" kern="1200" dirty="0">
              <a:solidFill>
                <a:schemeClr val="tx1"/>
              </a:solidFill>
              <a:latin typeface="+mn-lt"/>
              <a:ea typeface="+mn-ea"/>
              <a:cs typeface="+mn-cs"/>
            </a:endParaRPr>
          </a:p>
          <a:p>
            <a:r>
              <a:rPr lang="en-CA" sz="1200" b="1" kern="1200" dirty="0">
                <a:solidFill>
                  <a:schemeClr val="tx1"/>
                </a:solidFill>
                <a:latin typeface="+mn-lt"/>
                <a:ea typeface="+mn-ea"/>
                <a:cs typeface="+mn-cs"/>
              </a:rPr>
              <a:t>object </a:t>
            </a:r>
            <a:r>
              <a:rPr lang="en-CA" sz="1200" b="1" kern="1200" dirty="0" err="1">
                <a:solidFill>
                  <a:schemeClr val="tx1"/>
                </a:solidFill>
                <a:latin typeface="+mn-lt"/>
                <a:ea typeface="+mn-ea"/>
                <a:cs typeface="+mn-cs"/>
              </a:rPr>
              <a:t>CountByWindowExample</a:t>
            </a:r>
            <a:r>
              <a:rPr lang="en-CA" sz="1200" b="1"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a:solidFill>
                  <a:schemeClr val="tx1"/>
                </a:solidFill>
                <a:latin typeface="+mn-lt"/>
                <a:ea typeface="+mn-ea"/>
                <a:cs typeface="+mn-cs"/>
              </a:rPr>
              <a:t>def main(</a:t>
            </a:r>
            <a:r>
              <a:rPr lang="en-CA" sz="1200" b="1" kern="1200" dirty="0" err="1">
                <a:solidFill>
                  <a:schemeClr val="tx1"/>
                </a:solidFill>
                <a:latin typeface="+mn-lt"/>
                <a:ea typeface="+mn-ea"/>
                <a:cs typeface="+mn-cs"/>
              </a:rPr>
              <a:t>args</a:t>
            </a:r>
            <a:r>
              <a:rPr lang="en-CA" sz="1200" b="1" kern="1200" dirty="0">
                <a:solidFill>
                  <a:schemeClr val="tx1"/>
                </a:solidFill>
                <a:latin typeface="+mn-lt"/>
                <a:ea typeface="+mn-ea"/>
                <a:cs typeface="+mn-cs"/>
              </a:rPr>
              <a:t>: Array[</a:t>
            </a:r>
            <a:r>
              <a:rPr lang="en-CA" sz="1200" b="1" i="1" kern="1200" dirty="0">
                <a:solidFill>
                  <a:schemeClr val="tx1"/>
                </a:solidFill>
                <a:latin typeface="+mn-lt"/>
                <a:ea typeface="+mn-ea"/>
                <a:cs typeface="+mn-cs"/>
              </a:rPr>
              <a:t>String])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conf = (new </a:t>
            </a:r>
            <a:r>
              <a:rPr lang="en-CA" sz="1200" b="1" kern="1200" dirty="0" err="1">
                <a:solidFill>
                  <a:schemeClr val="tx1"/>
                </a:solidFill>
                <a:latin typeface="+mn-lt"/>
                <a:ea typeface="+mn-ea"/>
                <a:cs typeface="+mn-cs"/>
              </a:rPr>
              <a:t>SparkConf</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setAppName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CountByWindowExample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setMaster</a:t>
            </a:r>
            <a:r>
              <a:rPr lang="en-CA" sz="1200" b="1" kern="1200" dirty="0">
                <a:solidFill>
                  <a:schemeClr val="tx1"/>
                </a:solidFill>
                <a:latin typeface="+mn-lt"/>
                <a:ea typeface="+mn-ea"/>
                <a:cs typeface="+mn-cs"/>
              </a:rPr>
              <a:t>("local[*]")</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streamingContext = new StreamingContext(conf, Seconds(2))</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streamingContext.checkpoint</a:t>
            </a:r>
            <a:r>
              <a:rPr lang="en-CA" sz="1200" kern="1200" dirty="0">
                <a:solidFill>
                  <a:schemeClr val="tx1"/>
                </a:solidFill>
                <a:latin typeface="+mn-lt"/>
                <a:ea typeface="+mn-ea"/>
                <a:cs typeface="+mn-cs"/>
              </a:rPr>
              <a:t>("C:/Users/pedro/Documents/test_data/check_point")</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streamingContext.socketTextStream</a:t>
            </a:r>
            <a:r>
              <a:rPr lang="en-CA" sz="1200" b="1" kern="1200" dirty="0">
                <a:solidFill>
                  <a:schemeClr val="tx1"/>
                </a:solidFill>
                <a:latin typeface="+mn-lt"/>
                <a:ea typeface="+mn-ea"/>
                <a:cs typeface="+mn-cs"/>
              </a:rPr>
              <a:t>("localhost", 21)</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mappedDStream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dStream.map</a:t>
            </a:r>
            <a:r>
              <a:rPr lang="en-CA" sz="1200" b="1" kern="1200" dirty="0">
                <a:solidFill>
                  <a:schemeClr val="tx1"/>
                </a:solidFill>
                <a:latin typeface="+mn-lt"/>
                <a:ea typeface="+mn-ea"/>
                <a:cs typeface="+mn-cs"/>
              </a:rPr>
              <a:t>(line =&gt; (line, 1))</a:t>
            </a:r>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checkpointedDStream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mappedDStream.checkpoint</a:t>
            </a:r>
            <a:r>
              <a:rPr lang="en-CA" sz="1200" b="1" kern="1200" dirty="0">
                <a:solidFill>
                  <a:schemeClr val="tx1"/>
                </a:solidFill>
                <a:latin typeface="+mn-lt"/>
                <a:ea typeface="+mn-ea"/>
                <a:cs typeface="+mn-cs"/>
              </a:rPr>
              <a:t>(Seconds(1))    //check point the actual data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mappedDStream.print</a:t>
            </a:r>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streamingContext.start</a:t>
            </a:r>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streamingContext.awaitTermination</a:t>
            </a:r>
            <a:r>
              <a:rPr lang="en-CA" sz="1200" kern="1200" dirty="0">
                <a:solidFill>
                  <a:schemeClr val="tx1"/>
                </a:solidFill>
                <a:latin typeface="+mn-lt"/>
                <a:ea typeface="+mn-ea"/>
                <a:cs typeface="+mn-cs"/>
              </a:rPr>
              <a:t>()</a:t>
            </a:r>
          </a:p>
          <a:p>
            <a:r>
              <a:rPr lang="en-CA" sz="1200" kern="1200" dirty="0">
                <a:solidFill>
                  <a:schemeClr val="tx1"/>
                </a:solidFill>
                <a:latin typeface="+mn-lt"/>
                <a:ea typeface="+mn-ea"/>
                <a:cs typeface="+mn-cs"/>
              </a:rPr>
              <a:t> </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87</a:t>
            </a:fld>
            <a:endParaRPr lang="en-CA"/>
          </a:p>
        </p:txBody>
      </p:sp>
    </p:spTree>
    <p:extLst>
      <p:ext uri="{BB962C8B-B14F-4D97-AF65-F5344CB8AC3E}">
        <p14:creationId xmlns:p14="http://schemas.microsoft.com/office/powerpoint/2010/main" val="2856966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there is a driver node failure what essentially will happen is spark will go to the check point directory and pick up the check point and it will be able to run the job </a:t>
            </a:r>
          </a:p>
          <a:p>
            <a:r>
              <a:rPr lang="en-CA" dirty="0"/>
              <a:t>From where the job essentially failed.</a:t>
            </a:r>
          </a:p>
          <a:p>
            <a:r>
              <a:rPr lang="en-CA" dirty="0"/>
              <a:t>Check pointing retains only the latest one</a:t>
            </a:r>
          </a:p>
          <a:p>
            <a:r>
              <a:rPr lang="en-CA" dirty="0"/>
              <a:t>We also check pointed the data </a:t>
            </a:r>
          </a:p>
          <a:p>
            <a:endParaRPr lang="en-CA" dirty="0"/>
          </a:p>
          <a:p>
            <a:r>
              <a:rPr lang="en-CA" sz="1200"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checkpointedDStream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mappedDStream.checkpoint</a:t>
            </a:r>
            <a:r>
              <a:rPr lang="en-CA" sz="1200" b="1" kern="1200" dirty="0">
                <a:solidFill>
                  <a:schemeClr val="tx1"/>
                </a:solidFill>
                <a:latin typeface="+mn-lt"/>
                <a:ea typeface="+mn-ea"/>
                <a:cs typeface="+mn-cs"/>
              </a:rPr>
              <a:t>(Seconds(1))    //check point the actual data </a:t>
            </a:r>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88</a:t>
            </a:fld>
            <a:endParaRPr lang="en-CA"/>
          </a:p>
        </p:txBody>
      </p:sp>
    </p:spTree>
    <p:extLst>
      <p:ext uri="{BB962C8B-B14F-4D97-AF65-F5344CB8AC3E}">
        <p14:creationId xmlns:p14="http://schemas.microsoft.com/office/powerpoint/2010/main" val="4179480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significant difference between persist and checkpoint:</a:t>
            </a:r>
          </a:p>
          <a:p>
            <a:r>
              <a:rPr lang="en-CA" dirty="0"/>
              <a:t>==========================================</a:t>
            </a:r>
          </a:p>
          <a:p>
            <a:r>
              <a:rPr lang="en-CA" b="1" dirty="0"/>
              <a:t>1.</a:t>
            </a:r>
            <a:r>
              <a:rPr lang="en-CA" dirty="0"/>
              <a:t>Check point stores the data and then when the job is reexecuted the current rdd will read from check point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checkpointedDStream</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mappedDStream.checkpoint</a:t>
            </a:r>
            <a:r>
              <a:rPr lang="en-CA" sz="1200" b="1" kern="1200" dirty="0">
                <a:solidFill>
                  <a:schemeClr val="tx1"/>
                </a:solidFill>
                <a:latin typeface="+mn-lt"/>
                <a:ea typeface="+mn-ea"/>
                <a:cs typeface="+mn-cs"/>
              </a:rPr>
              <a:t>(Seconds(1))” </a:t>
            </a:r>
          </a:p>
          <a:p>
            <a:r>
              <a:rPr lang="en-CA" sz="1200" b="1" kern="1200" dirty="0">
                <a:solidFill>
                  <a:schemeClr val="tx1"/>
                </a:solidFill>
                <a:latin typeface="+mn-lt"/>
                <a:ea typeface="+mn-ea"/>
                <a:cs typeface="+mn-cs"/>
              </a:rPr>
              <a:t>Without constructing the entire lineage spark dag </a:t>
            </a:r>
            <a:r>
              <a:rPr lang="en-CA" dirty="0"/>
              <a:t> .Every spark program has a dag associated with </a:t>
            </a:r>
            <a:r>
              <a:rPr lang="en-CA" dirty="0" err="1"/>
              <a:t>it.for</a:t>
            </a:r>
            <a:r>
              <a:rPr lang="en-CA" dirty="0"/>
              <a:t> check pointing the dag is calculated from where the check point is stored</a:t>
            </a:r>
          </a:p>
          <a:p>
            <a:r>
              <a:rPr lang="en-CA" dirty="0"/>
              <a:t>But if you do persist your dag will be calculated right from the beginning. In persist the entire dag will be created however in check point the dag starts from check point directory </a:t>
            </a:r>
          </a:p>
          <a:p>
            <a:r>
              <a:rPr lang="en-CA" b="1" dirty="0"/>
              <a:t>2</a:t>
            </a:r>
            <a:r>
              <a:rPr lang="en-CA" dirty="0"/>
              <a:t>.Check point will retain the data for ever .Persist remove the data when the job is finished .</a:t>
            </a:r>
          </a:p>
          <a:p>
            <a:r>
              <a:rPr lang="en-CA" b="1" dirty="0"/>
              <a:t>3</a:t>
            </a:r>
            <a:r>
              <a:rPr lang="en-CA" dirty="0"/>
              <a:t>.Check pointing will take care of driver failure that means it can restart the job from where the driver failed whereas persist you can not restart the </a:t>
            </a:r>
            <a:r>
              <a:rPr lang="en-CA" dirty="0" err="1"/>
              <a:t>job.you</a:t>
            </a:r>
            <a:r>
              <a:rPr lang="en-CA" dirty="0"/>
              <a:t> have to restart the job from the beginning. Because in persist your dag is calculated from the beginning.</a:t>
            </a:r>
          </a:p>
          <a:p>
            <a:endParaRPr lang="en-CA" dirty="0"/>
          </a:p>
          <a:p>
            <a:r>
              <a:rPr lang="en-CA" dirty="0"/>
              <a:t>Persist will be saved in the spark warehouse directory.</a:t>
            </a:r>
          </a:p>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90</a:t>
            </a:fld>
            <a:endParaRPr lang="en-CA"/>
          </a:p>
        </p:txBody>
      </p:sp>
    </p:spTree>
    <p:extLst>
      <p:ext uri="{BB962C8B-B14F-4D97-AF65-F5344CB8AC3E}">
        <p14:creationId xmlns:p14="http://schemas.microsoft.com/office/powerpoint/2010/main" val="238556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is part of the first RDD</a:t>
            </a:r>
          </a:p>
          <a:p>
            <a:r>
              <a:rPr lang="en-CA" dirty="0"/>
              <a:t>How are you is part of the second RDD</a:t>
            </a:r>
          </a:p>
        </p:txBody>
      </p:sp>
      <p:sp>
        <p:nvSpPr>
          <p:cNvPr id="4" name="Slide Number Placeholder 3"/>
          <p:cNvSpPr>
            <a:spLocks noGrp="1"/>
          </p:cNvSpPr>
          <p:nvPr>
            <p:ph type="sldNum" sz="quarter" idx="5"/>
          </p:nvPr>
        </p:nvSpPr>
        <p:spPr/>
        <p:txBody>
          <a:bodyPr/>
          <a:lstStyle/>
          <a:p>
            <a:fld id="{4797F58C-7DBB-4963-9227-00C3192E9AB6}" type="slidenum">
              <a:rPr lang="en-CA" smtClean="0"/>
              <a:t>12</a:t>
            </a:fld>
            <a:endParaRPr lang="en-CA"/>
          </a:p>
        </p:txBody>
      </p:sp>
    </p:spTree>
    <p:extLst>
      <p:ext uri="{BB962C8B-B14F-4D97-AF65-F5344CB8AC3E}">
        <p14:creationId xmlns:p14="http://schemas.microsoft.com/office/powerpoint/2010/main" val="69773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797F58C-7DBB-4963-9227-00C3192E9AB6}" type="slidenum">
              <a:rPr lang="en-CA" smtClean="0"/>
              <a:t>14</a:t>
            </a:fld>
            <a:endParaRPr lang="en-CA"/>
          </a:p>
        </p:txBody>
      </p:sp>
    </p:spTree>
    <p:extLst>
      <p:ext uri="{BB962C8B-B14F-4D97-AF65-F5344CB8AC3E}">
        <p14:creationId xmlns:p14="http://schemas.microsoft.com/office/powerpoint/2010/main" val="1747648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632E13D-2C06-874F-8110-049691372899}"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302651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632E13D-2C06-874F-8110-049691372899}"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42516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632E13D-2C06-874F-8110-049691372899}"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89295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632E13D-2C06-874F-8110-049691372899}"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217410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632E13D-2C06-874F-8110-049691372899}"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307312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632E13D-2C06-874F-8110-049691372899}"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267699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632E13D-2C06-874F-8110-049691372899}"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240386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632E13D-2C06-874F-8110-049691372899}"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180092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2E13D-2C06-874F-8110-049691372899}"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408941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632E13D-2C06-874F-8110-049691372899}"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90826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632E13D-2C06-874F-8110-049691372899}"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F50E3-EB00-0042-B4FE-8B8EE0655A65}" type="slidenum">
              <a:rPr lang="en-US" smtClean="0"/>
              <a:t>‹#›</a:t>
            </a:fld>
            <a:endParaRPr lang="en-US"/>
          </a:p>
        </p:txBody>
      </p:sp>
    </p:spTree>
    <p:extLst>
      <p:ext uri="{BB962C8B-B14F-4D97-AF65-F5344CB8AC3E}">
        <p14:creationId xmlns:p14="http://schemas.microsoft.com/office/powerpoint/2010/main" val="343236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2E13D-2C06-874F-8110-049691372899}" type="datetimeFigureOut">
              <a:rPr lang="en-US" smtClean="0"/>
              <a:t>11/22/2019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CF50E3-EB00-0042-B4FE-8B8EE0655A65}" type="slidenum">
              <a:rPr lang="en-US" smtClean="0"/>
              <a:t>‹#›</a:t>
            </a:fld>
            <a:endParaRPr lang="en-US"/>
          </a:p>
        </p:txBody>
      </p:sp>
    </p:spTree>
    <p:extLst>
      <p:ext uri="{BB962C8B-B14F-4D97-AF65-F5344CB8AC3E}">
        <p14:creationId xmlns:p14="http://schemas.microsoft.com/office/powerpoint/2010/main" val="4185653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vnrepository.com/artifact/org.apache.spark/spark-streaming-kafka_2.11/1.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vnrepository.com/artifact/org.apache.spark/spark-streamin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customXml" Target="../ink/ink2.xml"/><Relationship Id="rId4" Type="http://schemas.openxmlformats.org/officeDocument/2006/relationships/image" Target="../media/image71.png"/><Relationship Id="rId9" Type="http://schemas.openxmlformats.org/officeDocument/2006/relationships/image" Target="../media/image76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customXml" Target="../ink/ink4.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3.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8.png"/><Relationship Id="rId7"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7.png"/><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joncraton.org/files/nc111nt.zip"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A004E-836A-4468-B134-106A85E682BE}"/>
              </a:ext>
            </a:extLst>
          </p:cNvPr>
          <p:cNvPicPr>
            <a:picLocks noChangeAspect="1"/>
          </p:cNvPicPr>
          <p:nvPr/>
        </p:nvPicPr>
        <p:blipFill>
          <a:blip r:embed="rId2"/>
          <a:stretch>
            <a:fillRect/>
          </a:stretch>
        </p:blipFill>
        <p:spPr>
          <a:xfrm>
            <a:off x="690008" y="1895475"/>
            <a:ext cx="8395000" cy="2017306"/>
          </a:xfrm>
          <a:prstGeom prst="rect">
            <a:avLst/>
          </a:prstGeom>
        </p:spPr>
      </p:pic>
    </p:spTree>
    <p:extLst>
      <p:ext uri="{BB962C8B-B14F-4D97-AF65-F5344CB8AC3E}">
        <p14:creationId xmlns:p14="http://schemas.microsoft.com/office/powerpoint/2010/main" val="197655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407D9-55BB-442C-8591-95FC5BBA6D53}"/>
              </a:ext>
            </a:extLst>
          </p:cNvPr>
          <p:cNvPicPr>
            <a:picLocks noChangeAspect="1"/>
          </p:cNvPicPr>
          <p:nvPr/>
        </p:nvPicPr>
        <p:blipFill>
          <a:blip r:embed="rId3"/>
          <a:stretch>
            <a:fillRect/>
          </a:stretch>
        </p:blipFill>
        <p:spPr>
          <a:xfrm>
            <a:off x="106878" y="483623"/>
            <a:ext cx="9144000" cy="5724499"/>
          </a:xfrm>
          <a:prstGeom prst="rect">
            <a:avLst/>
          </a:prstGeom>
        </p:spPr>
      </p:pic>
    </p:spTree>
    <p:extLst>
      <p:ext uri="{BB962C8B-B14F-4D97-AF65-F5344CB8AC3E}">
        <p14:creationId xmlns:p14="http://schemas.microsoft.com/office/powerpoint/2010/main" val="6927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0C1DFB-6AC9-4F91-AFCF-B1EF9B382AE2}"/>
              </a:ext>
            </a:extLst>
          </p:cNvPr>
          <p:cNvPicPr>
            <a:picLocks noChangeAspect="1"/>
          </p:cNvPicPr>
          <p:nvPr/>
        </p:nvPicPr>
        <p:blipFill>
          <a:blip r:embed="rId3"/>
          <a:stretch>
            <a:fillRect/>
          </a:stretch>
        </p:blipFill>
        <p:spPr>
          <a:xfrm>
            <a:off x="0" y="53993"/>
            <a:ext cx="9144000" cy="6750014"/>
          </a:xfrm>
          <a:prstGeom prst="rect">
            <a:avLst/>
          </a:prstGeom>
        </p:spPr>
      </p:pic>
    </p:spTree>
    <p:extLst>
      <p:ext uri="{BB962C8B-B14F-4D97-AF65-F5344CB8AC3E}">
        <p14:creationId xmlns:p14="http://schemas.microsoft.com/office/powerpoint/2010/main" val="349548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5D3B23-4547-46F0-8D09-7BE55D021267}"/>
              </a:ext>
            </a:extLst>
          </p:cNvPr>
          <p:cNvPicPr>
            <a:picLocks noChangeAspect="1"/>
          </p:cNvPicPr>
          <p:nvPr/>
        </p:nvPicPr>
        <p:blipFill>
          <a:blip r:embed="rId3"/>
          <a:stretch>
            <a:fillRect/>
          </a:stretch>
        </p:blipFill>
        <p:spPr>
          <a:xfrm>
            <a:off x="1147835" y="0"/>
            <a:ext cx="3129884" cy="6858000"/>
          </a:xfrm>
          <a:prstGeom prst="rect">
            <a:avLst/>
          </a:prstGeom>
        </p:spPr>
      </p:pic>
      <p:sp>
        <p:nvSpPr>
          <p:cNvPr id="3" name="Rectangle 2">
            <a:extLst>
              <a:ext uri="{FF2B5EF4-FFF2-40B4-BE49-F238E27FC236}">
                <a16:creationId xmlns:a16="http://schemas.microsoft.com/office/drawing/2014/main" id="{0328E319-9FF8-4ED0-9964-25223A0F8961}"/>
              </a:ext>
            </a:extLst>
          </p:cNvPr>
          <p:cNvSpPr/>
          <p:nvPr/>
        </p:nvSpPr>
        <p:spPr>
          <a:xfrm>
            <a:off x="4277719" y="2048495"/>
            <a:ext cx="4572000" cy="923330"/>
          </a:xfrm>
          <a:prstGeom prst="rect">
            <a:avLst/>
          </a:prstGeom>
        </p:spPr>
        <p:txBody>
          <a:bodyPr>
            <a:spAutoFit/>
          </a:bodyPr>
          <a:lstStyle/>
          <a:p>
            <a:r>
              <a:rPr lang="en-CA" dirty="0">
                <a:solidFill>
                  <a:srgbClr val="FF0000"/>
                </a:solidFill>
                <a:latin typeface="Times New Roman" panose="02020603050405020304" pitchFamily="18" charset="0"/>
                <a:cs typeface="Times New Roman" panose="02020603050405020304" pitchFamily="18" charset="0"/>
              </a:rPr>
              <a:t>BATCHING </a:t>
            </a:r>
          </a:p>
          <a:p>
            <a:r>
              <a:rPr lang="en-CA" b="1" dirty="0">
                <a:solidFill>
                  <a:srgbClr val="FF0000"/>
                </a:solidFill>
                <a:latin typeface="Times New Roman" panose="02020603050405020304" pitchFamily="18" charset="0"/>
                <a:cs typeface="Times New Roman" panose="02020603050405020304" pitchFamily="18" charset="0"/>
              </a:rPr>
              <a:t>“Hello” is part of the first RDD</a:t>
            </a:r>
          </a:p>
          <a:p>
            <a:r>
              <a:rPr lang="en-CA" b="1" dirty="0">
                <a:solidFill>
                  <a:srgbClr val="FF0000"/>
                </a:solidFill>
                <a:latin typeface="Times New Roman" panose="02020603050405020304" pitchFamily="18" charset="0"/>
                <a:cs typeface="Times New Roman" panose="02020603050405020304" pitchFamily="18" charset="0"/>
              </a:rPr>
              <a:t>“How are you” is part of the second RDD</a:t>
            </a:r>
          </a:p>
        </p:txBody>
      </p:sp>
    </p:spTree>
    <p:extLst>
      <p:ext uri="{BB962C8B-B14F-4D97-AF65-F5344CB8AC3E}">
        <p14:creationId xmlns:p14="http://schemas.microsoft.com/office/powerpoint/2010/main" val="113016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60" y="114840"/>
            <a:ext cx="8229600" cy="82619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Notes about Streaming Contexts</a:t>
            </a:r>
          </a:p>
        </p:txBody>
      </p:sp>
      <p:sp>
        <p:nvSpPr>
          <p:cNvPr id="3" name="Content Placeholder 2"/>
          <p:cNvSpPr>
            <a:spLocks noGrp="1"/>
          </p:cNvSpPr>
          <p:nvPr>
            <p:ph idx="1"/>
          </p:nvPr>
        </p:nvSpPr>
        <p:spPr>
          <a:xfrm>
            <a:off x="217503" y="1369380"/>
            <a:ext cx="8229600" cy="4525963"/>
          </a:xfrm>
        </p:spPr>
        <p:txBody>
          <a:bodyPr>
            <a:normAutofit/>
          </a:bodyPr>
          <a:lstStyle/>
          <a:p>
            <a:r>
              <a:rPr lang="en-US" sz="1800" dirty="0">
                <a:latin typeface="Times New Roman" panose="02020603050405020304" pitchFamily="18" charset="0"/>
                <a:cs typeface="Times New Roman" panose="02020603050405020304" pitchFamily="18" charset="0"/>
              </a:rPr>
              <a:t>Once a context has been started, no new streaming computations can be set up or added to it</a:t>
            </a:r>
          </a:p>
        </p:txBody>
      </p:sp>
      <p:pic>
        <p:nvPicPr>
          <p:cNvPr id="6" name="Picture 5">
            <a:extLst>
              <a:ext uri="{FF2B5EF4-FFF2-40B4-BE49-F238E27FC236}">
                <a16:creationId xmlns:a16="http://schemas.microsoft.com/office/drawing/2014/main" id="{1421074C-402F-471C-961C-6AD0E3E4E1E6}"/>
              </a:ext>
            </a:extLst>
          </p:cNvPr>
          <p:cNvPicPr>
            <a:picLocks noChangeAspect="1"/>
          </p:cNvPicPr>
          <p:nvPr/>
        </p:nvPicPr>
        <p:blipFill>
          <a:blip r:embed="rId2"/>
          <a:stretch>
            <a:fillRect/>
          </a:stretch>
        </p:blipFill>
        <p:spPr>
          <a:xfrm>
            <a:off x="75460" y="2530929"/>
            <a:ext cx="9144000" cy="3568595"/>
          </a:xfrm>
          <a:prstGeom prst="rect">
            <a:avLst/>
          </a:prstGeom>
        </p:spPr>
      </p:pic>
    </p:spTree>
    <p:extLst>
      <p:ext uri="{BB962C8B-B14F-4D97-AF65-F5344CB8AC3E}">
        <p14:creationId xmlns:p14="http://schemas.microsoft.com/office/powerpoint/2010/main" val="63202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97AE68-BF22-480A-89A9-38466DA3EC08}"/>
              </a:ext>
            </a:extLst>
          </p:cNvPr>
          <p:cNvPicPr>
            <a:picLocks noChangeAspect="1"/>
          </p:cNvPicPr>
          <p:nvPr/>
        </p:nvPicPr>
        <p:blipFill>
          <a:blip r:embed="rId3"/>
          <a:stretch>
            <a:fillRect/>
          </a:stretch>
        </p:blipFill>
        <p:spPr>
          <a:xfrm>
            <a:off x="0" y="1497454"/>
            <a:ext cx="9144000" cy="3388077"/>
          </a:xfrm>
          <a:prstGeom prst="rect">
            <a:avLst/>
          </a:prstGeom>
        </p:spPr>
      </p:pic>
    </p:spTree>
    <p:extLst>
      <p:ext uri="{BB962C8B-B14F-4D97-AF65-F5344CB8AC3E}">
        <p14:creationId xmlns:p14="http://schemas.microsoft.com/office/powerpoint/2010/main" val="1452440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66649C-B3EC-4591-95BF-32106B9648B3}"/>
              </a:ext>
            </a:extLst>
          </p:cNvPr>
          <p:cNvSpPr/>
          <p:nvPr/>
        </p:nvSpPr>
        <p:spPr>
          <a:xfrm>
            <a:off x="143164" y="0"/>
            <a:ext cx="8857672" cy="6986528"/>
          </a:xfrm>
          <a:prstGeom prst="rect">
            <a:avLst/>
          </a:prstGeom>
        </p:spPr>
        <p:txBody>
          <a:bodyPr wrap="square">
            <a:spAutoFit/>
          </a:bodyPr>
          <a:lstStyle/>
          <a:p>
            <a:r>
              <a:rPr lang="en-CA" sz="1600" b="1" dirty="0">
                <a:solidFill>
                  <a:srgbClr val="FF0000"/>
                </a:solidFill>
                <a:latin typeface="Times New Roman" panose="02020603050405020304" pitchFamily="18" charset="0"/>
                <a:cs typeface="Times New Roman" panose="02020603050405020304" pitchFamily="18" charset="0"/>
              </a:rPr>
              <a:t>Spark streaming consist of Four steps:</a:t>
            </a:r>
          </a:p>
          <a:p>
            <a:endParaRPr lang="en-CA" sz="1600" dirty="0">
              <a:solidFill>
                <a:srgbClr val="FF0000"/>
              </a:solidFill>
              <a:latin typeface="Times New Roman" panose="02020603050405020304" pitchFamily="18" charset="0"/>
              <a:cs typeface="Times New Roman" panose="02020603050405020304" pitchFamily="18" charset="0"/>
            </a:endParaRPr>
          </a:p>
          <a:p>
            <a:r>
              <a:rPr lang="en-CA" sz="1600" b="1" dirty="0">
                <a:solidFill>
                  <a:srgbClr val="FF0000"/>
                </a:solidFill>
                <a:latin typeface="Times New Roman" panose="02020603050405020304" pitchFamily="18" charset="0"/>
                <a:cs typeface="Times New Roman" panose="02020603050405020304" pitchFamily="18" charset="0"/>
              </a:rPr>
              <a:t>1.Create a streaming context</a:t>
            </a:r>
          </a:p>
          <a:p>
            <a:r>
              <a:rPr lang="en-CA" sz="1600" dirty="0">
                <a:latin typeface="Times New Roman" panose="02020603050405020304" pitchFamily="18" charset="0"/>
                <a:cs typeface="Times New Roman" panose="02020603050405020304" pitchFamily="18" charset="0"/>
              </a:rPr>
              <a:t> </a:t>
            </a:r>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conf = (new </a:t>
            </a:r>
            <a:r>
              <a:rPr lang="en-CA" sz="1600" b="1" dirty="0" err="1">
                <a:latin typeface="Times New Roman" panose="02020603050405020304" pitchFamily="18" charset="0"/>
                <a:cs typeface="Times New Roman" panose="02020603050405020304" pitchFamily="18" charset="0"/>
              </a:rPr>
              <a:t>SparkConf</a:t>
            </a:r>
            <a:r>
              <a:rPr lang="en-CA" sz="1600" b="1" dirty="0">
                <a:latin typeface="Times New Roman" panose="02020603050405020304" pitchFamily="18" charset="0"/>
                <a:cs typeface="Times New Roman" panose="02020603050405020304" pitchFamily="18" charset="0"/>
              </a:rPr>
              <a:t>).</a:t>
            </a:r>
            <a:r>
              <a:rPr lang="en-CA" sz="1600" b="1" dirty="0" err="1">
                <a:latin typeface="Times New Roman" panose="02020603050405020304" pitchFamily="18" charset="0"/>
                <a:cs typeface="Times New Roman" panose="02020603050405020304" pitchFamily="18" charset="0"/>
              </a:rPr>
              <a:t>setAppName</a:t>
            </a:r>
            <a:r>
              <a:rPr lang="en-CA" sz="1600" b="1" dirty="0">
                <a:latin typeface="Times New Roman" panose="02020603050405020304" pitchFamily="18" charset="0"/>
                <a:cs typeface="Times New Roman" panose="02020603050405020304" pitchFamily="18" charset="0"/>
              </a:rPr>
              <a:t>("Spark Streaming </a:t>
            </a:r>
            <a:r>
              <a:rPr lang="en-CA" sz="1600" b="1" dirty="0" err="1">
                <a:latin typeface="Times New Roman" panose="02020603050405020304" pitchFamily="18" charset="0"/>
                <a:cs typeface="Times New Roman" panose="02020603050405020304" pitchFamily="18" charset="0"/>
              </a:rPr>
              <a:t>BasicExample</a:t>
            </a:r>
            <a:r>
              <a:rPr lang="en-CA" sz="1600" b="1" dirty="0">
                <a:latin typeface="Times New Roman" panose="02020603050405020304" pitchFamily="18" charset="0"/>
                <a:cs typeface="Times New Roman" panose="02020603050405020304" pitchFamily="18" charset="0"/>
              </a:rPr>
              <a:t>").</a:t>
            </a:r>
            <a:r>
              <a:rPr lang="en-CA" sz="1600" b="1" dirty="0" err="1">
                <a:latin typeface="Times New Roman" panose="02020603050405020304" pitchFamily="18" charset="0"/>
                <a:cs typeface="Times New Roman" panose="02020603050405020304" pitchFamily="18" charset="0"/>
              </a:rPr>
              <a:t>setMaster</a:t>
            </a:r>
            <a:r>
              <a:rPr lang="en-CA" sz="1600" b="1" dirty="0">
                <a:latin typeface="Times New Roman" panose="02020603050405020304" pitchFamily="18" charset="0"/>
                <a:cs typeface="Times New Roman" panose="02020603050405020304" pitchFamily="18" charset="0"/>
              </a:rPr>
              <a:t>("local[*]")</a:t>
            </a:r>
          </a:p>
          <a:p>
            <a:r>
              <a:rPr lang="en-CA" sz="1600" dirty="0">
                <a:latin typeface="Times New Roman" panose="02020603050405020304" pitchFamily="18" charset="0"/>
                <a:cs typeface="Times New Roman" panose="02020603050405020304" pitchFamily="18" charset="0"/>
              </a:rPr>
              <a:t> </a:t>
            </a:r>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streamingContext = new StreamingContext(conf, Seconds(5)) </a:t>
            </a:r>
            <a:endParaRPr lang="en-CA" sz="16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2</a:t>
            </a:r>
            <a:r>
              <a:rPr lang="en-CA" sz="1600" b="1" dirty="0">
                <a:solidFill>
                  <a:srgbClr val="FF0000"/>
                </a:solidFill>
                <a:latin typeface="Times New Roman" panose="02020603050405020304" pitchFamily="18" charset="0"/>
                <a:cs typeface="Times New Roman" panose="02020603050405020304" pitchFamily="18" charset="0"/>
              </a:rPr>
              <a:t>.Create a stream and set up the </a:t>
            </a:r>
            <a:r>
              <a:rPr lang="en-CA" sz="1600" b="1" dirty="0" err="1">
                <a:solidFill>
                  <a:srgbClr val="FF0000"/>
                </a:solidFill>
                <a:latin typeface="Times New Roman" panose="02020603050405020304" pitchFamily="18" charset="0"/>
                <a:cs typeface="Times New Roman" panose="02020603050405020304" pitchFamily="18" charset="0"/>
              </a:rPr>
              <a:t>processing.You</a:t>
            </a:r>
            <a:r>
              <a:rPr lang="en-CA" sz="1600" b="1" dirty="0">
                <a:solidFill>
                  <a:srgbClr val="FF0000"/>
                </a:solidFill>
                <a:latin typeface="Times New Roman" panose="02020603050405020304" pitchFamily="18" charset="0"/>
                <a:cs typeface="Times New Roman" panose="02020603050405020304" pitchFamily="18" charset="0"/>
              </a:rPr>
              <a:t> declare the processing (we have not started the actual streaming process )</a:t>
            </a:r>
          </a:p>
          <a:p>
            <a:r>
              <a:rPr lang="en-CA" sz="1600" dirty="0">
                <a:latin typeface="Times New Roman" panose="02020603050405020304" pitchFamily="18" charset="0"/>
                <a:cs typeface="Times New Roman" panose="02020603050405020304" pitchFamily="18" charset="0"/>
              </a:rPr>
              <a:t> </a:t>
            </a:r>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a:t>
            </a:r>
            <a:r>
              <a:rPr lang="en-CA" sz="1600" b="1" dirty="0" err="1">
                <a:latin typeface="Times New Roman" panose="02020603050405020304" pitchFamily="18" charset="0"/>
                <a:cs typeface="Times New Roman" panose="02020603050405020304" pitchFamily="18" charset="0"/>
              </a:rPr>
              <a:t>dStream</a:t>
            </a:r>
            <a:r>
              <a:rPr lang="en-CA" sz="1600" b="1" dirty="0">
                <a:latin typeface="Times New Roman" panose="02020603050405020304" pitchFamily="18" charset="0"/>
                <a:cs typeface="Times New Roman" panose="02020603050405020304" pitchFamily="18" charset="0"/>
              </a:rPr>
              <a:t> = </a:t>
            </a:r>
            <a:r>
              <a:rPr lang="en-CA" sz="1600" b="1" dirty="0" err="1">
                <a:latin typeface="Times New Roman" panose="02020603050405020304" pitchFamily="18" charset="0"/>
                <a:cs typeface="Times New Roman" panose="02020603050405020304" pitchFamily="18" charset="0"/>
              </a:rPr>
              <a:t>streamingContext.socketTextStream</a:t>
            </a:r>
            <a:r>
              <a:rPr lang="en-CA" sz="1600" b="1" dirty="0">
                <a:latin typeface="Times New Roman" panose="02020603050405020304" pitchFamily="18" charset="0"/>
                <a:cs typeface="Times New Roman" panose="02020603050405020304" pitchFamily="18" charset="0"/>
              </a:rPr>
              <a:t>("localhost", 21) </a:t>
            </a:r>
          </a:p>
          <a:p>
            <a:r>
              <a:rPr lang="en-CA" sz="1600" b="1" dirty="0" err="1">
                <a:latin typeface="Times New Roman" panose="02020603050405020304" pitchFamily="18" charset="0"/>
                <a:cs typeface="Times New Roman" panose="02020603050405020304" pitchFamily="18" charset="0"/>
              </a:rPr>
              <a:t>Stream.print</a:t>
            </a:r>
            <a:r>
              <a:rPr lang="en-CA" sz="1600" b="1" dirty="0">
                <a:latin typeface="Times New Roman" panose="02020603050405020304" pitchFamily="18" charset="0"/>
                <a:cs typeface="Times New Roman" panose="02020603050405020304" pitchFamily="18" charset="0"/>
              </a:rPr>
              <a:t>() </a:t>
            </a:r>
          </a:p>
          <a:p>
            <a:r>
              <a:rPr lang="en-CA" sz="1600" b="1" dirty="0">
                <a:solidFill>
                  <a:srgbClr val="FF0000"/>
                </a:solidFill>
                <a:latin typeface="Times New Roman" panose="02020603050405020304" pitchFamily="18" charset="0"/>
                <a:cs typeface="Times New Roman" panose="02020603050405020304" pitchFamily="18" charset="0"/>
              </a:rPr>
              <a:t>3.Start the streaming context .(when we start the streaming context the actual processing starts which is the top two lines of codes.)</a:t>
            </a:r>
          </a:p>
          <a:p>
            <a:r>
              <a:rPr lang="en-CA" sz="1600" b="1" dirty="0" err="1">
                <a:latin typeface="Times New Roman" panose="02020603050405020304" pitchFamily="18" charset="0"/>
                <a:cs typeface="Times New Roman" panose="02020603050405020304" pitchFamily="18" charset="0"/>
              </a:rPr>
              <a:t>streamingContext.start</a:t>
            </a:r>
            <a:r>
              <a:rPr lang="en-CA" sz="1600" b="1" dirty="0">
                <a:latin typeface="Times New Roman" panose="02020603050405020304" pitchFamily="18" charset="0"/>
                <a:cs typeface="Times New Roman" panose="02020603050405020304" pitchFamily="18" charset="0"/>
              </a:rPr>
              <a:t>() </a:t>
            </a:r>
          </a:p>
          <a:p>
            <a:r>
              <a:rPr lang="en-CA" sz="1600" b="1" dirty="0">
                <a:solidFill>
                  <a:srgbClr val="FF0000"/>
                </a:solidFill>
                <a:latin typeface="Times New Roman" panose="02020603050405020304" pitchFamily="18" charset="0"/>
                <a:cs typeface="Times New Roman" panose="02020603050405020304" pitchFamily="18" charset="0"/>
              </a:rPr>
              <a:t>4.Awaittermination : it means you are asking main threat to wait till receiver threat created as a result of the streaming context)</a:t>
            </a:r>
          </a:p>
          <a:p>
            <a:r>
              <a:rPr lang="en-CA" sz="1600" b="1" dirty="0" err="1">
                <a:latin typeface="Times New Roman" panose="02020603050405020304" pitchFamily="18" charset="0"/>
                <a:cs typeface="Times New Roman" panose="02020603050405020304" pitchFamily="18" charset="0"/>
              </a:rPr>
              <a:t>streamingContext.awaitTermination</a:t>
            </a:r>
            <a:r>
              <a:rPr lang="en-CA" sz="1600" b="1" dirty="0">
                <a:latin typeface="Times New Roman" panose="02020603050405020304" pitchFamily="18" charset="0"/>
                <a:cs typeface="Times New Roman" panose="02020603050405020304" pitchFamily="18" charset="0"/>
              </a:rPr>
              <a:t>() </a:t>
            </a:r>
          </a:p>
          <a:p>
            <a:endParaRPr lang="en-CA" sz="1600" b="1"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Main threat :</a:t>
            </a:r>
          </a:p>
          <a:p>
            <a:r>
              <a:rPr lang="en-CA" sz="1600" b="1" dirty="0">
                <a:latin typeface="Times New Roman" panose="02020603050405020304" pitchFamily="18" charset="0"/>
                <a:cs typeface="Times New Roman" panose="02020603050405020304" pitchFamily="18" charset="0"/>
              </a:rPr>
              <a:t>===============</a:t>
            </a:r>
          </a:p>
          <a:p>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conf = (new </a:t>
            </a:r>
            <a:r>
              <a:rPr lang="en-CA" sz="1600" b="1" dirty="0" err="1">
                <a:latin typeface="Times New Roman" panose="02020603050405020304" pitchFamily="18" charset="0"/>
                <a:cs typeface="Times New Roman" panose="02020603050405020304" pitchFamily="18" charset="0"/>
              </a:rPr>
              <a:t>SparkConf</a:t>
            </a:r>
            <a:r>
              <a:rPr lang="en-CA" sz="1600" b="1" dirty="0">
                <a:latin typeface="Times New Roman" panose="02020603050405020304" pitchFamily="18" charset="0"/>
                <a:cs typeface="Times New Roman" panose="02020603050405020304" pitchFamily="18" charset="0"/>
              </a:rPr>
              <a:t>).</a:t>
            </a:r>
            <a:r>
              <a:rPr lang="en-CA" sz="1600" b="1" dirty="0" err="1">
                <a:latin typeface="Times New Roman" panose="02020603050405020304" pitchFamily="18" charset="0"/>
                <a:cs typeface="Times New Roman" panose="02020603050405020304" pitchFamily="18" charset="0"/>
              </a:rPr>
              <a:t>setAppName</a:t>
            </a:r>
            <a:r>
              <a:rPr lang="en-CA" sz="1600" b="1" dirty="0">
                <a:latin typeface="Times New Roman" panose="02020603050405020304" pitchFamily="18" charset="0"/>
                <a:cs typeface="Times New Roman" panose="02020603050405020304" pitchFamily="18" charset="0"/>
              </a:rPr>
              <a:t>("Spark Streaming Basic Example").</a:t>
            </a:r>
            <a:r>
              <a:rPr lang="en-CA" sz="1600" b="1" dirty="0" err="1">
                <a:latin typeface="Times New Roman" panose="02020603050405020304" pitchFamily="18" charset="0"/>
                <a:cs typeface="Times New Roman" panose="02020603050405020304" pitchFamily="18" charset="0"/>
              </a:rPr>
              <a:t>setMaster</a:t>
            </a:r>
            <a:r>
              <a:rPr lang="en-CA" sz="1600" b="1" dirty="0">
                <a:latin typeface="Times New Roman" panose="02020603050405020304" pitchFamily="18" charset="0"/>
                <a:cs typeface="Times New Roman" panose="02020603050405020304" pitchFamily="18" charset="0"/>
              </a:rPr>
              <a:t>("local[*]")</a:t>
            </a:r>
          </a:p>
          <a:p>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streamingContext = new StreamingContext(conf, Seconds(5))</a:t>
            </a:r>
          </a:p>
          <a:p>
            <a:r>
              <a:rPr lang="en-CA" sz="1600" b="1" dirty="0" err="1">
                <a:latin typeface="Times New Roman" panose="02020603050405020304" pitchFamily="18" charset="0"/>
                <a:cs typeface="Times New Roman" panose="02020603050405020304" pitchFamily="18" charset="0"/>
              </a:rPr>
              <a:t>val</a:t>
            </a:r>
            <a:r>
              <a:rPr lang="en-CA" sz="1600" b="1" dirty="0">
                <a:latin typeface="Times New Roman" panose="02020603050405020304" pitchFamily="18" charset="0"/>
                <a:cs typeface="Times New Roman" panose="02020603050405020304" pitchFamily="18" charset="0"/>
              </a:rPr>
              <a:t> </a:t>
            </a:r>
            <a:r>
              <a:rPr lang="en-CA" sz="1600" b="1" dirty="0" err="1">
                <a:latin typeface="Times New Roman" panose="02020603050405020304" pitchFamily="18" charset="0"/>
                <a:cs typeface="Times New Roman" panose="02020603050405020304" pitchFamily="18" charset="0"/>
              </a:rPr>
              <a:t>dStream</a:t>
            </a:r>
            <a:r>
              <a:rPr lang="en-CA" sz="1600" b="1" dirty="0">
                <a:latin typeface="Times New Roman" panose="02020603050405020304" pitchFamily="18" charset="0"/>
                <a:cs typeface="Times New Roman" panose="02020603050405020304" pitchFamily="18" charset="0"/>
              </a:rPr>
              <a:t> = </a:t>
            </a:r>
            <a:r>
              <a:rPr lang="en-CA" sz="1600" b="1" dirty="0" err="1">
                <a:latin typeface="Times New Roman" panose="02020603050405020304" pitchFamily="18" charset="0"/>
                <a:cs typeface="Times New Roman" panose="02020603050405020304" pitchFamily="18" charset="0"/>
              </a:rPr>
              <a:t>streamingContext.socketTextStream</a:t>
            </a:r>
            <a:r>
              <a:rPr lang="en-CA" sz="1600" b="1" dirty="0">
                <a:latin typeface="Times New Roman" panose="02020603050405020304" pitchFamily="18" charset="0"/>
                <a:cs typeface="Times New Roman" panose="02020603050405020304" pitchFamily="18" charset="0"/>
              </a:rPr>
              <a:t>("localhost", 21)</a:t>
            </a:r>
          </a:p>
          <a:p>
            <a:r>
              <a:rPr lang="en-CA" sz="1600" dirty="0">
                <a:latin typeface="Times New Roman" panose="02020603050405020304" pitchFamily="18" charset="0"/>
                <a:cs typeface="Times New Roman" panose="02020603050405020304" pitchFamily="18" charset="0"/>
              </a:rPr>
              <a:t> </a:t>
            </a:r>
            <a:r>
              <a:rPr lang="en-CA" sz="1600" dirty="0" err="1">
                <a:latin typeface="Times New Roman" panose="02020603050405020304" pitchFamily="18" charset="0"/>
                <a:cs typeface="Times New Roman" panose="02020603050405020304" pitchFamily="18" charset="0"/>
              </a:rPr>
              <a:t>dStream.print</a:t>
            </a:r>
            <a:r>
              <a:rPr lang="en-CA" sz="1600" dirty="0">
                <a:latin typeface="Times New Roman" panose="02020603050405020304" pitchFamily="18" charset="0"/>
                <a:cs typeface="Times New Roman" panose="02020603050405020304" pitchFamily="18" charset="0"/>
              </a:rPr>
              <a:t>() </a:t>
            </a:r>
          </a:p>
          <a:p>
            <a:r>
              <a:rPr lang="en-CA" sz="1600" dirty="0">
                <a:latin typeface="Times New Roman" panose="02020603050405020304" pitchFamily="18" charset="0"/>
                <a:cs typeface="Times New Roman" panose="02020603050405020304" pitchFamily="18" charset="0"/>
              </a:rPr>
              <a:t> </a:t>
            </a:r>
            <a:r>
              <a:rPr lang="en-CA" sz="1600" dirty="0" err="1">
                <a:latin typeface="Times New Roman" panose="02020603050405020304" pitchFamily="18" charset="0"/>
                <a:cs typeface="Times New Roman" panose="02020603050405020304" pitchFamily="18" charset="0"/>
              </a:rPr>
              <a:t>streamingContext.start</a:t>
            </a:r>
            <a:r>
              <a:rPr lang="en-CA" sz="1600" dirty="0">
                <a:latin typeface="Times New Roman" panose="02020603050405020304" pitchFamily="18" charset="0"/>
                <a:cs typeface="Times New Roman" panose="02020603050405020304" pitchFamily="18" charset="0"/>
              </a:rPr>
              <a:t>() </a:t>
            </a:r>
          </a:p>
          <a:p>
            <a:r>
              <a:rPr lang="en-CA" sz="1600" dirty="0" err="1">
                <a:latin typeface="Times New Roman" panose="02020603050405020304" pitchFamily="18" charset="0"/>
                <a:cs typeface="Times New Roman" panose="02020603050405020304" pitchFamily="18" charset="0"/>
              </a:rPr>
              <a:t>streamingContext.awaitTermination</a:t>
            </a:r>
            <a:r>
              <a:rPr lang="en-CA" sz="1600" dirty="0">
                <a:latin typeface="Times New Roman" panose="02020603050405020304" pitchFamily="18" charset="0"/>
                <a:cs typeface="Times New Roman" panose="02020603050405020304" pitchFamily="18" charset="0"/>
              </a:rPr>
              <a:t>() </a:t>
            </a:r>
          </a:p>
          <a:p>
            <a:endParaRPr lang="en-CA" sz="1600" dirty="0">
              <a:latin typeface="Times New Roman" panose="02020603050405020304" pitchFamily="18" charset="0"/>
              <a:cs typeface="Times New Roman" panose="02020603050405020304" pitchFamily="18" charset="0"/>
            </a:endParaRPr>
          </a:p>
          <a:p>
            <a:endParaRPr lang="en-CA" sz="1600" b="1" dirty="0">
              <a:latin typeface="Times New Roman" panose="02020603050405020304" pitchFamily="18" charset="0"/>
              <a:cs typeface="Times New Roman" panose="02020603050405020304" pitchFamily="18" charset="0"/>
            </a:endParaRPr>
          </a:p>
          <a:p>
            <a:endParaRPr lang="en-CA" sz="1600" b="1" dirty="0">
              <a:latin typeface="Times New Roman" panose="02020603050405020304" pitchFamily="18" charset="0"/>
              <a:cs typeface="Times New Roman" panose="02020603050405020304" pitchFamily="18" charset="0"/>
            </a:endParaRPr>
          </a:p>
          <a:p>
            <a:endParaRPr lang="en-CA"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35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60" y="114840"/>
            <a:ext cx="8229600" cy="82619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Notes about Streaming Contexts</a:t>
            </a:r>
          </a:p>
        </p:txBody>
      </p:sp>
      <p:sp>
        <p:nvSpPr>
          <p:cNvPr id="3" name="Content Placeholder 2"/>
          <p:cNvSpPr>
            <a:spLocks noGrp="1"/>
          </p:cNvSpPr>
          <p:nvPr>
            <p:ph idx="1"/>
          </p:nvPr>
        </p:nvSpPr>
        <p:spPr>
          <a:xfrm>
            <a:off x="217503" y="1369380"/>
            <a:ext cx="8229600" cy="4525963"/>
          </a:xfrm>
        </p:spPr>
        <p:txBody>
          <a:bodyPr>
            <a:normAutofit/>
          </a:bodyPr>
          <a:lstStyle/>
          <a:p>
            <a:r>
              <a:rPr lang="en-US" sz="1800" dirty="0">
                <a:latin typeface="Times New Roman" panose="02020603050405020304" pitchFamily="18" charset="0"/>
                <a:cs typeface="Times New Roman" panose="02020603050405020304" pitchFamily="18" charset="0"/>
              </a:rPr>
              <a:t>Only one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can be active in a JVM at the same time </a:t>
            </a:r>
          </a:p>
          <a:p>
            <a:endParaRPr lang="en-US" sz="1800" dirty="0">
              <a:latin typeface="Times New Roman" panose="02020603050405020304" pitchFamily="18" charset="0"/>
              <a:cs typeface="Times New Roman" panose="02020603050405020304" pitchFamily="18" charset="0"/>
            </a:endParaRPr>
          </a:p>
          <a:p>
            <a:pPr lvl="1"/>
            <a:r>
              <a:rPr lang="en-CA" sz="1800" dirty="0">
                <a:latin typeface="Times New Roman" panose="02020603050405020304" pitchFamily="18" charset="0"/>
                <a:cs typeface="Times New Roman" panose="02020603050405020304" pitchFamily="18" charset="0"/>
              </a:rPr>
              <a:t>Only one spark context per JVM </a:t>
            </a:r>
          </a:p>
          <a:p>
            <a:pPr lvl="1"/>
            <a:r>
              <a:rPr lang="en-CA" sz="1800" b="1" dirty="0">
                <a:latin typeface="Times New Roman" panose="02020603050405020304" pitchFamily="18" charset="0"/>
                <a:cs typeface="Times New Roman" panose="02020603050405020304" pitchFamily="18" charset="0"/>
              </a:rPr>
              <a:t>Every streaming context is associated with one spark context. </a:t>
            </a:r>
          </a:p>
          <a:p>
            <a:pPr lvl="1"/>
            <a:r>
              <a:rPr lang="en-US" sz="1800" dirty="0">
                <a:latin typeface="Times New Roman" panose="02020603050405020304" pitchFamily="18" charset="0"/>
                <a:cs typeface="Times New Roman" panose="02020603050405020304" pitchFamily="18" charset="0"/>
              </a:rPr>
              <a:t>One streaming context per JVM only.</a:t>
            </a:r>
            <a:r>
              <a:rPr lang="en-CA" sz="1800" dirty="0">
                <a:latin typeface="Times New Roman" panose="02020603050405020304" pitchFamily="18" charset="0"/>
                <a:cs typeface="Times New Roman" panose="02020603050405020304" pitchFamily="18" charset="0"/>
              </a:rPr>
              <a:t> </a:t>
            </a:r>
          </a:p>
          <a:p>
            <a:pPr lvl="1"/>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542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60" y="114840"/>
            <a:ext cx="8229600" cy="82619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Notes about Streaming Contexts</a:t>
            </a:r>
          </a:p>
        </p:txBody>
      </p:sp>
      <p:sp>
        <p:nvSpPr>
          <p:cNvPr id="3" name="Content Placeholder 2"/>
          <p:cNvSpPr>
            <a:spLocks noGrp="1"/>
          </p:cNvSpPr>
          <p:nvPr>
            <p:ph idx="1"/>
          </p:nvPr>
        </p:nvSpPr>
        <p:spPr>
          <a:xfrm>
            <a:off x="217503" y="1369380"/>
            <a:ext cx="8229600" cy="4525963"/>
          </a:xfrm>
        </p:spPr>
        <p:txBody>
          <a:bodyPr>
            <a:normAutofit/>
          </a:bodyPr>
          <a:lstStyle/>
          <a:p>
            <a:r>
              <a:rPr lang="en-US" sz="1800" b="1" dirty="0">
                <a:latin typeface="Times New Roman" panose="02020603050405020304" pitchFamily="18" charset="0"/>
                <a:cs typeface="Times New Roman" panose="02020603050405020304" pitchFamily="18" charset="0"/>
              </a:rPr>
              <a:t>stop()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also stops the </a:t>
            </a:r>
            <a:r>
              <a:rPr lang="en-US" sz="1800" dirty="0" err="1">
                <a:latin typeface="Times New Roman" panose="02020603050405020304" pitchFamily="18" charset="0"/>
                <a:cs typeface="Times New Roman" panose="02020603050405020304" pitchFamily="18" charset="0"/>
              </a:rPr>
              <a:t>SparkContext</a:t>
            </a:r>
            <a:r>
              <a:rPr lang="en-US" sz="1800" dirty="0">
                <a:latin typeface="Times New Roman" panose="02020603050405020304" pitchFamily="18" charset="0"/>
                <a:cs typeface="Times New Roman" panose="02020603050405020304" pitchFamily="18" charset="0"/>
              </a:rPr>
              <a:t>. To stop only the StreamingContext, set the optional parameter of stop() called </a:t>
            </a:r>
            <a:r>
              <a:rPr lang="en-US" sz="1800" dirty="0" err="1">
                <a:latin typeface="Times New Roman" panose="02020603050405020304" pitchFamily="18" charset="0"/>
                <a:cs typeface="Times New Roman" panose="02020603050405020304" pitchFamily="18" charset="0"/>
              </a:rPr>
              <a:t>stopSparkContext</a:t>
            </a:r>
            <a:r>
              <a:rPr lang="en-US" sz="1800" dirty="0">
                <a:latin typeface="Times New Roman" panose="02020603050405020304" pitchFamily="18" charset="0"/>
                <a:cs typeface="Times New Roman" panose="02020603050405020304" pitchFamily="18" charset="0"/>
              </a:rPr>
              <a:t> to </a:t>
            </a:r>
            <a:r>
              <a:rPr lang="en-US" sz="1800" b="1" dirty="0">
                <a:latin typeface="Times New Roman" panose="02020603050405020304" pitchFamily="18" charset="0"/>
                <a:cs typeface="Times New Roman" panose="02020603050405020304" pitchFamily="18" charset="0"/>
              </a:rPr>
              <a:t>false. (</a:t>
            </a:r>
            <a:r>
              <a:rPr lang="en-US" sz="1800" dirty="0">
                <a:latin typeface="Times New Roman" panose="02020603050405020304" pitchFamily="18" charset="0"/>
                <a:cs typeface="Times New Roman" panose="02020603050405020304" pitchFamily="18" charset="0"/>
              </a:rPr>
              <a:t>Refer to the </a:t>
            </a:r>
            <a:r>
              <a:rPr lang="en-US" sz="1800" dirty="0" err="1">
                <a:latin typeface="Times New Roman" panose="02020603050405020304" pitchFamily="18" charset="0"/>
                <a:cs typeface="Times New Roman" panose="02020603050405020304" pitchFamily="18" charset="0"/>
              </a:rPr>
              <a:t>scaladoc</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A </a:t>
            </a:r>
            <a:r>
              <a:rPr lang="en-US" sz="1800" dirty="0" err="1">
                <a:latin typeface="Times New Roman" panose="02020603050405020304" pitchFamily="18" charset="0"/>
                <a:cs typeface="Times New Roman" panose="02020603050405020304" pitchFamily="18" charset="0"/>
              </a:rPr>
              <a:t>SparkContext</a:t>
            </a:r>
            <a:r>
              <a:rPr lang="en-US" sz="1800" dirty="0">
                <a:latin typeface="Times New Roman" panose="02020603050405020304" pitchFamily="18" charset="0"/>
                <a:cs typeface="Times New Roman" panose="02020603050405020304" pitchFamily="18" charset="0"/>
              </a:rPr>
              <a:t> can be re-used to create multiple </a:t>
            </a:r>
            <a:r>
              <a:rPr lang="en-US" sz="1800" dirty="0" err="1">
                <a:latin typeface="Times New Roman" panose="02020603050405020304" pitchFamily="18" charset="0"/>
                <a:cs typeface="Times New Roman" panose="02020603050405020304" pitchFamily="18" charset="0"/>
              </a:rPr>
              <a:t>StreamingContexts</a:t>
            </a:r>
            <a:r>
              <a:rPr lang="en-US" sz="1800" dirty="0">
                <a:latin typeface="Times New Roman" panose="02020603050405020304" pitchFamily="18" charset="0"/>
                <a:cs typeface="Times New Roman" panose="02020603050405020304" pitchFamily="18" charset="0"/>
              </a:rPr>
              <a:t>, as long as the previous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is stopped (without stopping the </a:t>
            </a:r>
            <a:r>
              <a:rPr lang="en-US" sz="1800" dirty="0" err="1">
                <a:latin typeface="Times New Roman" panose="02020603050405020304" pitchFamily="18" charset="0"/>
                <a:cs typeface="Times New Roman" panose="02020603050405020304" pitchFamily="18" charset="0"/>
              </a:rPr>
              <a:t>SparkContext</a:t>
            </a:r>
            <a:r>
              <a:rPr lang="en-US" sz="1800" dirty="0">
                <a:latin typeface="Times New Roman" panose="02020603050405020304" pitchFamily="18" charset="0"/>
                <a:cs typeface="Times New Roman" panose="02020603050405020304" pitchFamily="18" charset="0"/>
              </a:rPr>
              <a:t>) before the next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is created</a:t>
            </a:r>
          </a:p>
        </p:txBody>
      </p:sp>
      <p:pic>
        <p:nvPicPr>
          <p:cNvPr id="4" name="Picture 3">
            <a:extLst>
              <a:ext uri="{FF2B5EF4-FFF2-40B4-BE49-F238E27FC236}">
                <a16:creationId xmlns:a16="http://schemas.microsoft.com/office/drawing/2014/main" id="{FDFED665-9BF9-4921-AA86-DF8B642DC41A}"/>
              </a:ext>
            </a:extLst>
          </p:cNvPr>
          <p:cNvPicPr>
            <a:picLocks noChangeAspect="1"/>
          </p:cNvPicPr>
          <p:nvPr/>
        </p:nvPicPr>
        <p:blipFill>
          <a:blip r:embed="rId3"/>
          <a:stretch>
            <a:fillRect/>
          </a:stretch>
        </p:blipFill>
        <p:spPr>
          <a:xfrm>
            <a:off x="775547" y="3237960"/>
            <a:ext cx="6829425" cy="3505200"/>
          </a:xfrm>
          <a:prstGeom prst="rect">
            <a:avLst/>
          </a:prstGeom>
        </p:spPr>
      </p:pic>
      <p:sp>
        <p:nvSpPr>
          <p:cNvPr id="5" name="Rectangle 4">
            <a:extLst>
              <a:ext uri="{FF2B5EF4-FFF2-40B4-BE49-F238E27FC236}">
                <a16:creationId xmlns:a16="http://schemas.microsoft.com/office/drawing/2014/main" id="{CEBBC1D3-B288-4618-84F0-3563D6C29F66}"/>
              </a:ext>
            </a:extLst>
          </p:cNvPr>
          <p:cNvSpPr/>
          <p:nvPr/>
        </p:nvSpPr>
        <p:spPr>
          <a:xfrm>
            <a:off x="4940984" y="6388260"/>
            <a:ext cx="4320413"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StreamingContext depends on spark context </a:t>
            </a:r>
            <a:endParaRPr lang="en-CA" dirty="0">
              <a:solidFill>
                <a:srgbClr val="FF0000"/>
              </a:solidFill>
            </a:endParaRPr>
          </a:p>
        </p:txBody>
      </p:sp>
      <p:sp>
        <p:nvSpPr>
          <p:cNvPr id="6" name="Rectangle 5">
            <a:extLst>
              <a:ext uri="{FF2B5EF4-FFF2-40B4-BE49-F238E27FC236}">
                <a16:creationId xmlns:a16="http://schemas.microsoft.com/office/drawing/2014/main" id="{D4453692-75FF-49E6-9EBA-C9B54B1A1F74}"/>
              </a:ext>
            </a:extLst>
          </p:cNvPr>
          <p:cNvSpPr/>
          <p:nvPr/>
        </p:nvSpPr>
        <p:spPr>
          <a:xfrm>
            <a:off x="3599122" y="5710677"/>
            <a:ext cx="3060581"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To stop only the StreamingContext</a:t>
            </a:r>
            <a:endParaRPr lang="en-CA" sz="1600" dirty="0">
              <a:solidFill>
                <a:srgbClr val="FF0000"/>
              </a:solidFill>
            </a:endParaRPr>
          </a:p>
        </p:txBody>
      </p:sp>
    </p:spTree>
    <p:extLst>
      <p:ext uri="{BB962C8B-B14F-4D97-AF65-F5344CB8AC3E}">
        <p14:creationId xmlns:p14="http://schemas.microsoft.com/office/powerpoint/2010/main" val="52406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AF235B9-ABF4-477B-BCC1-B84760AE82B5}"/>
              </a:ext>
            </a:extLst>
          </p:cNvPr>
          <p:cNvSpPr>
            <a:spLocks noGrp="1"/>
          </p:cNvSpPr>
          <p:nvPr>
            <p:ph idx="1"/>
          </p:nvPr>
        </p:nvSpPr>
        <p:spPr>
          <a:xfrm>
            <a:off x="457200" y="5611091"/>
            <a:ext cx="8229600" cy="515072"/>
          </a:xfrm>
        </p:spPr>
        <p:txBody>
          <a:bodyPr>
            <a:normAutofit/>
          </a:bodyPr>
          <a:lstStyle/>
          <a:p>
            <a:pPr marL="0" indent="0">
              <a:buNone/>
            </a:pPr>
            <a:r>
              <a:rPr lang="en-CA" sz="2000" b="1" dirty="0">
                <a:latin typeface="Times New Roman" panose="02020603050405020304" pitchFamily="18" charset="0"/>
                <a:cs typeface="Times New Roman" panose="02020603050405020304" pitchFamily="18" charset="0"/>
              </a:rPr>
              <a:t>True will stop both </a:t>
            </a:r>
            <a:r>
              <a:rPr lang="en-CA" sz="2000" dirty="0">
                <a:latin typeface="Times New Roman" panose="02020603050405020304" pitchFamily="18" charset="0"/>
                <a:cs typeface="Times New Roman" panose="02020603050405020304" pitchFamily="18" charset="0"/>
              </a:rPr>
              <a:t>: streaming context and spark context. Default is true</a:t>
            </a:r>
          </a:p>
        </p:txBody>
      </p:sp>
      <p:pic>
        <p:nvPicPr>
          <p:cNvPr id="8" name="Picture 7">
            <a:extLst>
              <a:ext uri="{FF2B5EF4-FFF2-40B4-BE49-F238E27FC236}">
                <a16:creationId xmlns:a16="http://schemas.microsoft.com/office/drawing/2014/main" id="{8741656A-807E-49D7-A073-BDB741DA6292}"/>
              </a:ext>
            </a:extLst>
          </p:cNvPr>
          <p:cNvPicPr>
            <a:picLocks noChangeAspect="1"/>
          </p:cNvPicPr>
          <p:nvPr/>
        </p:nvPicPr>
        <p:blipFill>
          <a:blip r:embed="rId3"/>
          <a:stretch>
            <a:fillRect/>
          </a:stretch>
        </p:blipFill>
        <p:spPr>
          <a:xfrm>
            <a:off x="643803" y="653762"/>
            <a:ext cx="6734175" cy="3638550"/>
          </a:xfrm>
          <a:prstGeom prst="rect">
            <a:avLst/>
          </a:prstGeom>
        </p:spPr>
      </p:pic>
    </p:spTree>
    <p:extLst>
      <p:ext uri="{BB962C8B-B14F-4D97-AF65-F5344CB8AC3E}">
        <p14:creationId xmlns:p14="http://schemas.microsoft.com/office/powerpoint/2010/main" val="258449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60" y="114840"/>
            <a:ext cx="8229600" cy="82619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Notes about Streaming Contexts</a:t>
            </a:r>
          </a:p>
        </p:txBody>
      </p:sp>
      <p:sp>
        <p:nvSpPr>
          <p:cNvPr id="3" name="Content Placeholder 2"/>
          <p:cNvSpPr>
            <a:spLocks noGrp="1"/>
          </p:cNvSpPr>
          <p:nvPr>
            <p:ph idx="1"/>
          </p:nvPr>
        </p:nvSpPr>
        <p:spPr>
          <a:xfrm>
            <a:off x="217503" y="1369381"/>
            <a:ext cx="8229600" cy="1145220"/>
          </a:xfrm>
        </p:spPr>
        <p:txBody>
          <a:bodyPr>
            <a:normAutofit/>
          </a:bodyPr>
          <a:lstStyle/>
          <a:p>
            <a:r>
              <a:rPr lang="en-US" sz="1800" dirty="0">
                <a:latin typeface="Times New Roman" panose="02020603050405020304" pitchFamily="18" charset="0"/>
                <a:cs typeface="Times New Roman" panose="02020603050405020304" pitchFamily="18" charset="0"/>
              </a:rPr>
              <a:t>A </a:t>
            </a:r>
            <a:r>
              <a:rPr lang="en-US" sz="1800" dirty="0" err="1">
                <a:latin typeface="Times New Roman" panose="02020603050405020304" pitchFamily="18" charset="0"/>
                <a:cs typeface="Times New Roman" panose="02020603050405020304" pitchFamily="18" charset="0"/>
              </a:rPr>
              <a:t>SparkContext</a:t>
            </a:r>
            <a:r>
              <a:rPr lang="en-US" sz="1800" dirty="0">
                <a:latin typeface="Times New Roman" panose="02020603050405020304" pitchFamily="18" charset="0"/>
                <a:cs typeface="Times New Roman" panose="02020603050405020304" pitchFamily="18" charset="0"/>
              </a:rPr>
              <a:t> can be re-used to create multiple </a:t>
            </a:r>
            <a:r>
              <a:rPr lang="en-US" sz="1800" dirty="0" err="1">
                <a:latin typeface="Times New Roman" panose="02020603050405020304" pitchFamily="18" charset="0"/>
                <a:cs typeface="Times New Roman" panose="02020603050405020304" pitchFamily="18" charset="0"/>
              </a:rPr>
              <a:t>StreamingContexts</a:t>
            </a:r>
            <a:r>
              <a:rPr lang="en-US" sz="1800" dirty="0">
                <a:latin typeface="Times New Roman" panose="02020603050405020304" pitchFamily="18" charset="0"/>
                <a:cs typeface="Times New Roman" panose="02020603050405020304" pitchFamily="18" charset="0"/>
              </a:rPr>
              <a:t>, as long as the previous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is stopped (without stopping the </a:t>
            </a:r>
            <a:r>
              <a:rPr lang="en-US" sz="1800" dirty="0" err="1">
                <a:latin typeface="Times New Roman" panose="02020603050405020304" pitchFamily="18" charset="0"/>
                <a:cs typeface="Times New Roman" panose="02020603050405020304" pitchFamily="18" charset="0"/>
              </a:rPr>
              <a:t>SparkContext</a:t>
            </a:r>
            <a:r>
              <a:rPr lang="en-US" sz="1800" dirty="0">
                <a:latin typeface="Times New Roman" panose="02020603050405020304" pitchFamily="18" charset="0"/>
                <a:cs typeface="Times New Roman" panose="02020603050405020304" pitchFamily="18" charset="0"/>
              </a:rPr>
              <a:t>) before the next </a:t>
            </a:r>
            <a:r>
              <a:rPr lang="en-US" sz="1800" dirty="0" err="1">
                <a:latin typeface="Times New Roman" panose="02020603050405020304" pitchFamily="18" charset="0"/>
                <a:cs typeface="Times New Roman" panose="02020603050405020304" pitchFamily="18" charset="0"/>
              </a:rPr>
              <a:t>StreamingContext</a:t>
            </a:r>
            <a:r>
              <a:rPr lang="en-US" sz="1800" dirty="0">
                <a:latin typeface="Times New Roman" panose="02020603050405020304" pitchFamily="18" charset="0"/>
                <a:cs typeface="Times New Roman" panose="02020603050405020304" pitchFamily="18" charset="0"/>
              </a:rPr>
              <a:t> is created</a:t>
            </a:r>
          </a:p>
        </p:txBody>
      </p:sp>
      <p:pic>
        <p:nvPicPr>
          <p:cNvPr id="5" name="Picture 4">
            <a:extLst>
              <a:ext uri="{FF2B5EF4-FFF2-40B4-BE49-F238E27FC236}">
                <a16:creationId xmlns:a16="http://schemas.microsoft.com/office/drawing/2014/main" id="{C4BF132C-0FE0-41A4-B24B-D410D4AA3ED0}"/>
              </a:ext>
            </a:extLst>
          </p:cNvPr>
          <p:cNvPicPr>
            <a:picLocks noChangeAspect="1"/>
          </p:cNvPicPr>
          <p:nvPr/>
        </p:nvPicPr>
        <p:blipFill>
          <a:blip r:embed="rId3"/>
          <a:stretch>
            <a:fillRect/>
          </a:stretch>
        </p:blipFill>
        <p:spPr>
          <a:xfrm>
            <a:off x="661555" y="2673927"/>
            <a:ext cx="6781800" cy="3505200"/>
          </a:xfrm>
          <a:prstGeom prst="rect">
            <a:avLst/>
          </a:prstGeom>
        </p:spPr>
      </p:pic>
      <p:sp>
        <p:nvSpPr>
          <p:cNvPr id="6" name="Rectangle 5">
            <a:extLst>
              <a:ext uri="{FF2B5EF4-FFF2-40B4-BE49-F238E27FC236}">
                <a16:creationId xmlns:a16="http://schemas.microsoft.com/office/drawing/2014/main" id="{17AFBEC3-6B3F-4182-8E46-355786B4488B}"/>
              </a:ext>
            </a:extLst>
          </p:cNvPr>
          <p:cNvSpPr/>
          <p:nvPr/>
        </p:nvSpPr>
        <p:spPr>
          <a:xfrm>
            <a:off x="75460" y="6435877"/>
            <a:ext cx="8801806" cy="584775"/>
          </a:xfrm>
          <a:prstGeom prst="rect">
            <a:avLst/>
          </a:prstGeom>
        </p:spPr>
        <p:txBody>
          <a:bodyPr wrap="square">
            <a:spAutoFit/>
          </a:bodyPr>
          <a:lstStyle/>
          <a:p>
            <a:r>
              <a:rPr lang="en-CA" sz="1600" dirty="0">
                <a:latin typeface="Times New Roman" panose="02020603050405020304" pitchFamily="18" charset="0"/>
                <a:cs typeface="Times New Roman" panose="02020603050405020304" pitchFamily="18" charset="0"/>
              </a:rPr>
              <a:t>Streaming context is different from spark context .Streaming context depends on spark context internally .</a:t>
            </a:r>
          </a:p>
        </p:txBody>
      </p:sp>
    </p:spTree>
    <p:extLst>
      <p:ext uri="{BB962C8B-B14F-4D97-AF65-F5344CB8AC3E}">
        <p14:creationId xmlns:p14="http://schemas.microsoft.com/office/powerpoint/2010/main" val="223258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76"/>
            <a:ext cx="8229600" cy="719661"/>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idx="1"/>
          </p:nvPr>
        </p:nvSpPr>
        <p:spPr>
          <a:xfrm>
            <a:off x="127592" y="1166018"/>
            <a:ext cx="8918754" cy="4525963"/>
          </a:xfrm>
        </p:spPr>
        <p:txBody>
          <a:bodyPr>
            <a:normAutofit/>
          </a:bodyPr>
          <a:lstStyle/>
          <a:p>
            <a:r>
              <a:rPr lang="en-US" sz="1800" dirty="0">
                <a:latin typeface="Times New Roman" panose="02020603050405020304" pitchFamily="18" charset="0"/>
                <a:cs typeface="Times New Roman" panose="02020603050405020304" pitchFamily="18" charset="0"/>
              </a:rPr>
              <a:t>Based on the Spark core API i.e. RDD’s</a:t>
            </a:r>
          </a:p>
          <a:p>
            <a:r>
              <a:rPr lang="en-US" sz="1800" dirty="0">
                <a:latin typeface="Times New Roman" panose="02020603050405020304" pitchFamily="18" charset="0"/>
                <a:cs typeface="Times New Roman" panose="02020603050405020304" pitchFamily="18" charset="0"/>
              </a:rPr>
              <a:t>Enables </a:t>
            </a:r>
            <a:r>
              <a:rPr lang="en-US" sz="1800" b="1" dirty="0">
                <a:latin typeface="Times New Roman" panose="02020603050405020304" pitchFamily="18" charset="0"/>
                <a:cs typeface="Times New Roman" panose="02020603050405020304" pitchFamily="18" charset="0"/>
              </a:rPr>
              <a:t>scalable, high-throughput, fault-tolerant </a:t>
            </a:r>
            <a:r>
              <a:rPr lang="en-US" sz="1800" dirty="0">
                <a:latin typeface="Times New Roman" panose="02020603050405020304" pitchFamily="18" charset="0"/>
                <a:cs typeface="Times New Roman" panose="02020603050405020304" pitchFamily="18" charset="0"/>
              </a:rPr>
              <a:t>stream processing of live data streams</a:t>
            </a:r>
          </a:p>
          <a:p>
            <a:r>
              <a:rPr lang="en-US" sz="1800" dirty="0">
                <a:latin typeface="Times New Roman" panose="02020603050405020304" pitchFamily="18" charset="0"/>
                <a:cs typeface="Times New Roman" panose="02020603050405020304" pitchFamily="18" charset="0"/>
              </a:rPr>
              <a:t>Data is consumed from any source that can provide a (almost) continuous stream</a:t>
            </a:r>
          </a:p>
          <a:p>
            <a:r>
              <a:rPr lang="en-US" sz="1800" dirty="0">
                <a:latin typeface="Times New Roman" panose="02020603050405020304" pitchFamily="18" charset="0"/>
                <a:cs typeface="Times New Roman" panose="02020603050405020304" pitchFamily="18" charset="0"/>
              </a:rPr>
              <a:t>The consumed data is processed using distributed algorithms like map, reduce, filter, join etc.</a:t>
            </a:r>
          </a:p>
          <a:p>
            <a:r>
              <a:rPr lang="en-US" sz="1800" dirty="0">
                <a:latin typeface="Times New Roman" panose="02020603050405020304" pitchFamily="18" charset="0"/>
                <a:cs typeface="Times New Roman" panose="02020603050405020304" pitchFamily="18" charset="0"/>
              </a:rPr>
              <a:t>Finally, processed data can be pushed out to file systems, databases, and live dashboards</a:t>
            </a:r>
          </a:p>
          <a:p>
            <a:r>
              <a:rPr lang="en-US" sz="1800" dirty="0">
                <a:latin typeface="Times New Roman" panose="02020603050405020304" pitchFamily="18" charset="0"/>
                <a:cs typeface="Times New Roman" panose="02020603050405020304" pitchFamily="18" charset="0"/>
              </a:rPr>
              <a:t>Spark Streaming provides a high-level abstraction called discretized stream or DStream, which represents a continuous stream of data</a:t>
            </a:r>
          </a:p>
          <a:p>
            <a:r>
              <a:rPr lang="en-US" sz="1800" dirty="0">
                <a:latin typeface="Times New Roman" panose="02020603050405020304" pitchFamily="18" charset="0"/>
                <a:cs typeface="Times New Roman" panose="02020603050405020304" pitchFamily="18" charset="0"/>
              </a:rPr>
              <a:t>Internally, a </a:t>
            </a:r>
            <a:r>
              <a:rPr lang="en-US" sz="1800" b="1" dirty="0">
                <a:latin typeface="Times New Roman" panose="02020603050405020304" pitchFamily="18" charset="0"/>
                <a:cs typeface="Times New Roman" panose="02020603050405020304" pitchFamily="18" charset="0"/>
              </a:rPr>
              <a:t>DStream</a:t>
            </a:r>
            <a:r>
              <a:rPr lang="en-US" sz="1800" dirty="0">
                <a:latin typeface="Times New Roman" panose="02020603050405020304" pitchFamily="18" charset="0"/>
                <a:cs typeface="Times New Roman" panose="02020603050405020304" pitchFamily="18" charset="0"/>
              </a:rPr>
              <a:t> is represented as a sequence of </a:t>
            </a:r>
            <a:r>
              <a:rPr lang="en-US" sz="1800" b="1" dirty="0">
                <a:latin typeface="Times New Roman" panose="02020603050405020304" pitchFamily="18" charset="0"/>
                <a:cs typeface="Times New Roman" panose="02020603050405020304" pitchFamily="18" charset="0"/>
              </a:rPr>
              <a:t>RDDs</a:t>
            </a:r>
          </a:p>
        </p:txBody>
      </p:sp>
    </p:spTree>
    <p:extLst>
      <p:ext uri="{BB962C8B-B14F-4D97-AF65-F5344CB8AC3E}">
        <p14:creationId xmlns:p14="http://schemas.microsoft.com/office/powerpoint/2010/main" val="293704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066E2-2F6A-4F67-9AF7-A380C598B778}"/>
              </a:ext>
            </a:extLst>
          </p:cNvPr>
          <p:cNvPicPr>
            <a:picLocks noChangeAspect="1"/>
          </p:cNvPicPr>
          <p:nvPr/>
        </p:nvPicPr>
        <p:blipFill>
          <a:blip r:embed="rId3"/>
          <a:stretch>
            <a:fillRect/>
          </a:stretch>
        </p:blipFill>
        <p:spPr>
          <a:xfrm>
            <a:off x="76200" y="149369"/>
            <a:ext cx="8991600" cy="5000625"/>
          </a:xfrm>
          <a:prstGeom prst="rect">
            <a:avLst/>
          </a:prstGeom>
        </p:spPr>
      </p:pic>
    </p:spTree>
    <p:extLst>
      <p:ext uri="{BB962C8B-B14F-4D97-AF65-F5344CB8AC3E}">
        <p14:creationId xmlns:p14="http://schemas.microsoft.com/office/powerpoint/2010/main" val="254780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63964-22C9-42F8-BE3D-109A0864281D}"/>
              </a:ext>
            </a:extLst>
          </p:cNvPr>
          <p:cNvPicPr>
            <a:picLocks noChangeAspect="1"/>
          </p:cNvPicPr>
          <p:nvPr/>
        </p:nvPicPr>
        <p:blipFill>
          <a:blip r:embed="rId3"/>
          <a:stretch>
            <a:fillRect/>
          </a:stretch>
        </p:blipFill>
        <p:spPr>
          <a:xfrm>
            <a:off x="114300" y="1232553"/>
            <a:ext cx="9144000" cy="3644747"/>
          </a:xfrm>
          <a:prstGeom prst="rect">
            <a:avLst/>
          </a:prstGeom>
        </p:spPr>
      </p:pic>
    </p:spTree>
    <p:extLst>
      <p:ext uri="{BB962C8B-B14F-4D97-AF65-F5344CB8AC3E}">
        <p14:creationId xmlns:p14="http://schemas.microsoft.com/office/powerpoint/2010/main" val="420271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6BC4A2-1C46-4988-BDC0-910B84278BB1}"/>
              </a:ext>
            </a:extLst>
          </p:cNvPr>
          <p:cNvPicPr>
            <a:picLocks noChangeAspect="1"/>
          </p:cNvPicPr>
          <p:nvPr/>
        </p:nvPicPr>
        <p:blipFill>
          <a:blip r:embed="rId3"/>
          <a:stretch>
            <a:fillRect/>
          </a:stretch>
        </p:blipFill>
        <p:spPr>
          <a:xfrm>
            <a:off x="2589983" y="4532131"/>
            <a:ext cx="5810250" cy="371475"/>
          </a:xfrm>
          <a:prstGeom prst="rect">
            <a:avLst/>
          </a:prstGeom>
        </p:spPr>
      </p:pic>
      <p:pic>
        <p:nvPicPr>
          <p:cNvPr id="4" name="Picture 3">
            <a:extLst>
              <a:ext uri="{FF2B5EF4-FFF2-40B4-BE49-F238E27FC236}">
                <a16:creationId xmlns:a16="http://schemas.microsoft.com/office/drawing/2014/main" id="{CED17D2A-11FC-4196-8E06-0F26445E642C}"/>
              </a:ext>
            </a:extLst>
          </p:cNvPr>
          <p:cNvPicPr>
            <a:picLocks noChangeAspect="1"/>
          </p:cNvPicPr>
          <p:nvPr/>
        </p:nvPicPr>
        <p:blipFill>
          <a:blip r:embed="rId4"/>
          <a:stretch>
            <a:fillRect/>
          </a:stretch>
        </p:blipFill>
        <p:spPr>
          <a:xfrm>
            <a:off x="0" y="854432"/>
            <a:ext cx="9144000" cy="5149136"/>
          </a:xfrm>
          <a:prstGeom prst="rect">
            <a:avLst/>
          </a:prstGeom>
        </p:spPr>
      </p:pic>
    </p:spTree>
    <p:extLst>
      <p:ext uri="{BB962C8B-B14F-4D97-AF65-F5344CB8AC3E}">
        <p14:creationId xmlns:p14="http://schemas.microsoft.com/office/powerpoint/2010/main" val="1995267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46B63-CE4E-4E06-8A28-D8ECFD193A4F}"/>
              </a:ext>
            </a:extLst>
          </p:cNvPr>
          <p:cNvPicPr>
            <a:picLocks noChangeAspect="1"/>
          </p:cNvPicPr>
          <p:nvPr/>
        </p:nvPicPr>
        <p:blipFill>
          <a:blip r:embed="rId3"/>
          <a:stretch>
            <a:fillRect/>
          </a:stretch>
        </p:blipFill>
        <p:spPr>
          <a:xfrm>
            <a:off x="0" y="38746"/>
            <a:ext cx="9144000" cy="6780508"/>
          </a:xfrm>
          <a:prstGeom prst="rect">
            <a:avLst/>
          </a:prstGeom>
        </p:spPr>
      </p:pic>
    </p:spTree>
    <p:extLst>
      <p:ext uri="{BB962C8B-B14F-4D97-AF65-F5344CB8AC3E}">
        <p14:creationId xmlns:p14="http://schemas.microsoft.com/office/powerpoint/2010/main" val="311941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00A53-D380-4AA3-AE5A-C49BA1705616}"/>
              </a:ext>
            </a:extLst>
          </p:cNvPr>
          <p:cNvPicPr>
            <a:picLocks noChangeAspect="1"/>
          </p:cNvPicPr>
          <p:nvPr/>
        </p:nvPicPr>
        <p:blipFill>
          <a:blip r:embed="rId3"/>
          <a:stretch>
            <a:fillRect/>
          </a:stretch>
        </p:blipFill>
        <p:spPr>
          <a:xfrm>
            <a:off x="0" y="857250"/>
            <a:ext cx="8839200" cy="5143500"/>
          </a:xfrm>
          <a:prstGeom prst="rect">
            <a:avLst/>
          </a:prstGeom>
        </p:spPr>
      </p:pic>
      <p:sp>
        <p:nvSpPr>
          <p:cNvPr id="3" name="Rectangle 2">
            <a:extLst>
              <a:ext uri="{FF2B5EF4-FFF2-40B4-BE49-F238E27FC236}">
                <a16:creationId xmlns:a16="http://schemas.microsoft.com/office/drawing/2014/main" id="{A3F69F43-8EE2-4E6A-8831-36F9C09A9233}"/>
              </a:ext>
            </a:extLst>
          </p:cNvPr>
          <p:cNvSpPr/>
          <p:nvPr/>
        </p:nvSpPr>
        <p:spPr>
          <a:xfrm>
            <a:off x="0" y="6022580"/>
            <a:ext cx="8208818"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Once we stop the streaming context we can not start it</a:t>
            </a:r>
          </a:p>
        </p:txBody>
      </p:sp>
    </p:spTree>
    <p:extLst>
      <p:ext uri="{BB962C8B-B14F-4D97-AF65-F5344CB8AC3E}">
        <p14:creationId xmlns:p14="http://schemas.microsoft.com/office/powerpoint/2010/main" val="24520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8669C3-C48A-4AFC-802F-9720D0E95383}"/>
              </a:ext>
            </a:extLst>
          </p:cNvPr>
          <p:cNvPicPr>
            <a:picLocks noChangeAspect="1"/>
          </p:cNvPicPr>
          <p:nvPr/>
        </p:nvPicPr>
        <p:blipFill>
          <a:blip r:embed="rId3"/>
          <a:stretch>
            <a:fillRect/>
          </a:stretch>
        </p:blipFill>
        <p:spPr>
          <a:xfrm>
            <a:off x="0" y="646593"/>
            <a:ext cx="9144000" cy="5564813"/>
          </a:xfrm>
          <a:prstGeom prst="rect">
            <a:avLst/>
          </a:prstGeom>
        </p:spPr>
      </p:pic>
    </p:spTree>
    <p:extLst>
      <p:ext uri="{BB962C8B-B14F-4D97-AF65-F5344CB8AC3E}">
        <p14:creationId xmlns:p14="http://schemas.microsoft.com/office/powerpoint/2010/main" val="222953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F2E96C-7865-415B-A207-D2CFCEF5E8D9}"/>
              </a:ext>
            </a:extLst>
          </p:cNvPr>
          <p:cNvPicPr>
            <a:picLocks noChangeAspect="1"/>
          </p:cNvPicPr>
          <p:nvPr/>
        </p:nvPicPr>
        <p:blipFill>
          <a:blip r:embed="rId3"/>
          <a:stretch>
            <a:fillRect/>
          </a:stretch>
        </p:blipFill>
        <p:spPr>
          <a:xfrm>
            <a:off x="142875" y="0"/>
            <a:ext cx="8858250" cy="5238750"/>
          </a:xfrm>
          <a:prstGeom prst="rect">
            <a:avLst/>
          </a:prstGeom>
        </p:spPr>
      </p:pic>
      <p:pic>
        <p:nvPicPr>
          <p:cNvPr id="3" name="Picture 2">
            <a:extLst>
              <a:ext uri="{FF2B5EF4-FFF2-40B4-BE49-F238E27FC236}">
                <a16:creationId xmlns:a16="http://schemas.microsoft.com/office/drawing/2014/main" id="{3187A2E5-AB8B-409F-899A-FFDAB398C29F}"/>
              </a:ext>
            </a:extLst>
          </p:cNvPr>
          <p:cNvPicPr>
            <a:picLocks noChangeAspect="1"/>
          </p:cNvPicPr>
          <p:nvPr/>
        </p:nvPicPr>
        <p:blipFill>
          <a:blip r:embed="rId4"/>
          <a:stretch>
            <a:fillRect/>
          </a:stretch>
        </p:blipFill>
        <p:spPr>
          <a:xfrm>
            <a:off x="0" y="4324271"/>
            <a:ext cx="9144000" cy="2372350"/>
          </a:xfrm>
          <a:prstGeom prst="rect">
            <a:avLst/>
          </a:prstGeom>
        </p:spPr>
      </p:pic>
      <p:sp>
        <p:nvSpPr>
          <p:cNvPr id="4" name="Rectangle 3">
            <a:extLst>
              <a:ext uri="{FF2B5EF4-FFF2-40B4-BE49-F238E27FC236}">
                <a16:creationId xmlns:a16="http://schemas.microsoft.com/office/drawing/2014/main" id="{4452EA93-BB74-47CB-B952-5C88E22AC1CB}"/>
              </a:ext>
            </a:extLst>
          </p:cNvPr>
          <p:cNvSpPr/>
          <p:nvPr/>
        </p:nvSpPr>
        <p:spPr>
          <a:xfrm>
            <a:off x="4347347" y="3739496"/>
            <a:ext cx="4725216"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Once we stop the streaming context we can not start the streaming context again</a:t>
            </a:r>
          </a:p>
        </p:txBody>
      </p:sp>
    </p:spTree>
    <p:extLst>
      <p:ext uri="{BB962C8B-B14F-4D97-AF65-F5344CB8AC3E}">
        <p14:creationId xmlns:p14="http://schemas.microsoft.com/office/powerpoint/2010/main" val="3109273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D57DB1-8A34-48A3-A23F-9C25354A6D17}"/>
              </a:ext>
            </a:extLst>
          </p:cNvPr>
          <p:cNvPicPr>
            <a:picLocks noChangeAspect="1"/>
          </p:cNvPicPr>
          <p:nvPr/>
        </p:nvPicPr>
        <p:blipFill>
          <a:blip r:embed="rId3"/>
          <a:stretch>
            <a:fillRect/>
          </a:stretch>
        </p:blipFill>
        <p:spPr>
          <a:xfrm>
            <a:off x="757333" y="0"/>
            <a:ext cx="7629334" cy="6858000"/>
          </a:xfrm>
          <a:prstGeom prst="rect">
            <a:avLst/>
          </a:prstGeom>
        </p:spPr>
      </p:pic>
    </p:spTree>
    <p:extLst>
      <p:ext uri="{BB962C8B-B14F-4D97-AF65-F5344CB8AC3E}">
        <p14:creationId xmlns:p14="http://schemas.microsoft.com/office/powerpoint/2010/main" val="777741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451"/>
            <a:ext cx="8229600" cy="82619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DStream</a:t>
            </a:r>
          </a:p>
        </p:txBody>
      </p:sp>
      <p:pic>
        <p:nvPicPr>
          <p:cNvPr id="4" name="Content Placeholder 3" descr="streaming-dstream.png"/>
          <p:cNvPicPr>
            <a:picLocks noGrp="1" noChangeAspect="1"/>
          </p:cNvPicPr>
          <p:nvPr>
            <p:ph idx="1"/>
          </p:nvPr>
        </p:nvPicPr>
        <p:blipFill>
          <a:blip r:embed="rId3">
            <a:extLst>
              <a:ext uri="{28A0092B-C50C-407E-A947-70E740481C1C}">
                <a14:useLocalDpi xmlns:a14="http://schemas.microsoft.com/office/drawing/2010/main" val="0"/>
              </a:ext>
            </a:extLst>
          </a:blip>
          <a:srcRect t="-75525" b="-75525"/>
          <a:stretch>
            <a:fillRect/>
          </a:stretch>
        </p:blipFill>
        <p:spPr>
          <a:xfrm>
            <a:off x="914400" y="-690950"/>
            <a:ext cx="8229600" cy="4525963"/>
          </a:xfrm>
        </p:spPr>
      </p:pic>
      <p:sp>
        <p:nvSpPr>
          <p:cNvPr id="3" name="Rectangle 2">
            <a:extLst>
              <a:ext uri="{FF2B5EF4-FFF2-40B4-BE49-F238E27FC236}">
                <a16:creationId xmlns:a16="http://schemas.microsoft.com/office/drawing/2014/main" id="{8E3ACF52-7030-4ABF-B031-5D11F4667047}"/>
              </a:ext>
            </a:extLst>
          </p:cNvPr>
          <p:cNvSpPr/>
          <p:nvPr/>
        </p:nvSpPr>
        <p:spPr>
          <a:xfrm>
            <a:off x="2480315" y="2520277"/>
            <a:ext cx="875432" cy="369332"/>
          </a:xfrm>
          <a:prstGeom prst="rect">
            <a:avLst/>
          </a:prstGeom>
        </p:spPr>
        <p:txBody>
          <a:bodyPr wrap="none">
            <a:spAutoFit/>
          </a:bodyPr>
          <a:lstStyle/>
          <a:p>
            <a:r>
              <a:rPr lang="en-CA" dirty="0"/>
              <a:t>1</a:t>
            </a:r>
            <a:r>
              <a:rPr lang="en-CA" baseline="30000" dirty="0"/>
              <a:t>st</a:t>
            </a:r>
            <a:r>
              <a:rPr lang="en-CA" dirty="0"/>
              <a:t> RDD</a:t>
            </a:r>
          </a:p>
        </p:txBody>
      </p:sp>
      <p:sp>
        <p:nvSpPr>
          <p:cNvPr id="5" name="Rectangle 4">
            <a:extLst>
              <a:ext uri="{FF2B5EF4-FFF2-40B4-BE49-F238E27FC236}">
                <a16:creationId xmlns:a16="http://schemas.microsoft.com/office/drawing/2014/main" id="{84356AD5-49F8-4FC4-8740-2A52F67A3C8C}"/>
              </a:ext>
            </a:extLst>
          </p:cNvPr>
          <p:cNvSpPr/>
          <p:nvPr/>
        </p:nvSpPr>
        <p:spPr>
          <a:xfrm>
            <a:off x="4066092" y="2520277"/>
            <a:ext cx="1011815" cy="369332"/>
          </a:xfrm>
          <a:prstGeom prst="rect">
            <a:avLst/>
          </a:prstGeom>
        </p:spPr>
        <p:txBody>
          <a:bodyPr wrap="none">
            <a:spAutoFit/>
          </a:bodyPr>
          <a:lstStyle/>
          <a:p>
            <a:r>
              <a:rPr lang="en-CA" dirty="0"/>
              <a:t>2</a:t>
            </a:r>
            <a:r>
              <a:rPr lang="en-CA" baseline="30000" dirty="0"/>
              <a:t>ND</a:t>
            </a:r>
            <a:r>
              <a:rPr lang="en-CA" dirty="0"/>
              <a:t>  RDD</a:t>
            </a:r>
          </a:p>
        </p:txBody>
      </p:sp>
      <p:sp>
        <p:nvSpPr>
          <p:cNvPr id="6" name="Rectangle 5">
            <a:extLst>
              <a:ext uri="{FF2B5EF4-FFF2-40B4-BE49-F238E27FC236}">
                <a16:creationId xmlns:a16="http://schemas.microsoft.com/office/drawing/2014/main" id="{1C133BB5-C6AC-4119-BAAC-E2884474DF88}"/>
              </a:ext>
            </a:extLst>
          </p:cNvPr>
          <p:cNvSpPr/>
          <p:nvPr/>
        </p:nvSpPr>
        <p:spPr>
          <a:xfrm>
            <a:off x="5541335" y="2520277"/>
            <a:ext cx="948786" cy="369332"/>
          </a:xfrm>
          <a:prstGeom prst="rect">
            <a:avLst/>
          </a:prstGeom>
        </p:spPr>
        <p:txBody>
          <a:bodyPr wrap="none">
            <a:spAutoFit/>
          </a:bodyPr>
          <a:lstStyle/>
          <a:p>
            <a:r>
              <a:rPr lang="en-CA" dirty="0"/>
              <a:t>3</a:t>
            </a:r>
            <a:r>
              <a:rPr lang="en-CA" baseline="30000" dirty="0"/>
              <a:t>rd</a:t>
            </a:r>
            <a:r>
              <a:rPr lang="en-CA" dirty="0"/>
              <a:t>  RDD</a:t>
            </a:r>
          </a:p>
        </p:txBody>
      </p:sp>
      <p:sp>
        <p:nvSpPr>
          <p:cNvPr id="7" name="Rectangle 6">
            <a:extLst>
              <a:ext uri="{FF2B5EF4-FFF2-40B4-BE49-F238E27FC236}">
                <a16:creationId xmlns:a16="http://schemas.microsoft.com/office/drawing/2014/main" id="{94A66B65-66DB-4B58-A8BD-D033EF3AD331}"/>
              </a:ext>
            </a:extLst>
          </p:cNvPr>
          <p:cNvSpPr/>
          <p:nvPr/>
        </p:nvSpPr>
        <p:spPr>
          <a:xfrm>
            <a:off x="7100694" y="2488011"/>
            <a:ext cx="949299" cy="369332"/>
          </a:xfrm>
          <a:prstGeom prst="rect">
            <a:avLst/>
          </a:prstGeom>
        </p:spPr>
        <p:txBody>
          <a:bodyPr wrap="none">
            <a:spAutoFit/>
          </a:bodyPr>
          <a:lstStyle/>
          <a:p>
            <a:r>
              <a:rPr lang="en-CA" dirty="0"/>
              <a:t>4</a:t>
            </a:r>
            <a:r>
              <a:rPr lang="en-CA" baseline="30000" dirty="0"/>
              <a:t>th</a:t>
            </a:r>
            <a:r>
              <a:rPr lang="en-CA" dirty="0"/>
              <a:t>  RDD</a:t>
            </a:r>
          </a:p>
        </p:txBody>
      </p:sp>
      <p:pic>
        <p:nvPicPr>
          <p:cNvPr id="8" name="Picture 7">
            <a:extLst>
              <a:ext uri="{FF2B5EF4-FFF2-40B4-BE49-F238E27FC236}">
                <a16:creationId xmlns:a16="http://schemas.microsoft.com/office/drawing/2014/main" id="{DB7C9627-5FB4-4CC4-8713-EC4842B81C4E}"/>
              </a:ext>
            </a:extLst>
          </p:cNvPr>
          <p:cNvPicPr>
            <a:picLocks noChangeAspect="1"/>
          </p:cNvPicPr>
          <p:nvPr/>
        </p:nvPicPr>
        <p:blipFill>
          <a:blip r:embed="rId4"/>
          <a:stretch>
            <a:fillRect/>
          </a:stretch>
        </p:blipFill>
        <p:spPr>
          <a:xfrm>
            <a:off x="66675" y="3428999"/>
            <a:ext cx="9010650" cy="3476625"/>
          </a:xfrm>
          <a:prstGeom prst="rect">
            <a:avLst/>
          </a:prstGeom>
        </p:spPr>
      </p:pic>
      <p:cxnSp>
        <p:nvCxnSpPr>
          <p:cNvPr id="10" name="Straight Arrow Connector 9">
            <a:extLst>
              <a:ext uri="{FF2B5EF4-FFF2-40B4-BE49-F238E27FC236}">
                <a16:creationId xmlns:a16="http://schemas.microsoft.com/office/drawing/2014/main" id="{076F4B52-12FF-4ABB-9AAD-E99ACEC85CBD}"/>
              </a:ext>
            </a:extLst>
          </p:cNvPr>
          <p:cNvCxnSpPr>
            <a:cxnSpLocks/>
          </p:cNvCxnSpPr>
          <p:nvPr/>
        </p:nvCxnSpPr>
        <p:spPr>
          <a:xfrm flipV="1">
            <a:off x="2918031" y="2018720"/>
            <a:ext cx="0" cy="5015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7419B476-0A86-4001-8F93-11D20044D1B1}"/>
              </a:ext>
            </a:extLst>
          </p:cNvPr>
          <p:cNvCxnSpPr>
            <a:cxnSpLocks/>
          </p:cNvCxnSpPr>
          <p:nvPr/>
        </p:nvCxnSpPr>
        <p:spPr>
          <a:xfrm flipH="1" flipV="1">
            <a:off x="3237186" y="1912883"/>
            <a:ext cx="1792014" cy="32544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A207C1F0-DB0B-4BDB-A287-2822102EDCDE}"/>
              </a:ext>
            </a:extLst>
          </p:cNvPr>
          <p:cNvCxnSpPr>
            <a:cxnSpLocks/>
          </p:cNvCxnSpPr>
          <p:nvPr/>
        </p:nvCxnSpPr>
        <p:spPr>
          <a:xfrm flipV="1">
            <a:off x="4589175" y="2070535"/>
            <a:ext cx="0" cy="5015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FE623B91-4A07-4773-B58A-099864785D96}"/>
              </a:ext>
            </a:extLst>
          </p:cNvPr>
          <p:cNvCxnSpPr>
            <a:cxnSpLocks/>
          </p:cNvCxnSpPr>
          <p:nvPr/>
        </p:nvCxnSpPr>
        <p:spPr>
          <a:xfrm flipV="1">
            <a:off x="6038159" y="2040474"/>
            <a:ext cx="0" cy="5015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4BDCF980-C23D-4908-BA3F-E8A93E6BB492}"/>
              </a:ext>
            </a:extLst>
          </p:cNvPr>
          <p:cNvCxnSpPr>
            <a:cxnSpLocks/>
          </p:cNvCxnSpPr>
          <p:nvPr/>
        </p:nvCxnSpPr>
        <p:spPr>
          <a:xfrm flipV="1">
            <a:off x="7689728" y="2072006"/>
            <a:ext cx="0" cy="5015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B9A97C03-280E-40BC-B238-E2010DA17D56}"/>
              </a:ext>
            </a:extLst>
          </p:cNvPr>
          <p:cNvSpPr/>
          <p:nvPr/>
        </p:nvSpPr>
        <p:spPr>
          <a:xfrm>
            <a:off x="86935" y="567877"/>
            <a:ext cx="283109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The entire things is DStream</a:t>
            </a:r>
          </a:p>
        </p:txBody>
      </p:sp>
    </p:spTree>
    <p:extLst>
      <p:ext uri="{BB962C8B-B14F-4D97-AF65-F5344CB8AC3E}">
        <p14:creationId xmlns:p14="http://schemas.microsoft.com/office/powerpoint/2010/main" val="4147619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4" y="97085"/>
            <a:ext cx="8229600" cy="805283"/>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DStream - Transformations</a:t>
            </a:r>
          </a:p>
        </p:txBody>
      </p:sp>
      <p:pic>
        <p:nvPicPr>
          <p:cNvPr id="4" name="Content Placeholder 3" descr="streaming-dstream-ops.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799" b="6049"/>
          <a:stretch/>
        </p:blipFill>
        <p:spPr>
          <a:xfrm>
            <a:off x="708461" y="1931853"/>
            <a:ext cx="7749739" cy="2401965"/>
          </a:xfrm>
        </p:spPr>
      </p:pic>
      <p:pic>
        <p:nvPicPr>
          <p:cNvPr id="3" name="Picture 2">
            <a:extLst>
              <a:ext uri="{FF2B5EF4-FFF2-40B4-BE49-F238E27FC236}">
                <a16:creationId xmlns:a16="http://schemas.microsoft.com/office/drawing/2014/main" id="{F0207570-1677-40DD-9D27-BC68D77CB4EA}"/>
              </a:ext>
            </a:extLst>
          </p:cNvPr>
          <p:cNvPicPr>
            <a:picLocks noChangeAspect="1"/>
          </p:cNvPicPr>
          <p:nvPr/>
        </p:nvPicPr>
        <p:blipFill rotWithShape="1">
          <a:blip r:embed="rId4"/>
          <a:srcRect t="25053" b="20699"/>
          <a:stretch/>
        </p:blipFill>
        <p:spPr>
          <a:xfrm>
            <a:off x="129544" y="4335023"/>
            <a:ext cx="8740825" cy="2522977"/>
          </a:xfrm>
          <a:prstGeom prst="rect">
            <a:avLst/>
          </a:prstGeom>
        </p:spPr>
      </p:pic>
      <p:sp>
        <p:nvSpPr>
          <p:cNvPr id="5" name="Rectangle 4">
            <a:extLst>
              <a:ext uri="{FF2B5EF4-FFF2-40B4-BE49-F238E27FC236}">
                <a16:creationId xmlns:a16="http://schemas.microsoft.com/office/drawing/2014/main" id="{C08D626A-BBDC-4D6F-BA7E-7F5F50609B74}"/>
              </a:ext>
            </a:extLst>
          </p:cNvPr>
          <p:cNvSpPr/>
          <p:nvPr/>
        </p:nvSpPr>
        <p:spPr>
          <a:xfrm>
            <a:off x="129544" y="902368"/>
            <a:ext cx="8704438"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If we are at time 1 (time 0 to 1 is over).It means just at time 1 that become the current RDD. We are running </a:t>
            </a:r>
            <a:r>
              <a:rPr lang="en-CA" dirty="0" err="1">
                <a:solidFill>
                  <a:srgbClr val="FF0000"/>
                </a:solidFill>
                <a:latin typeface="Times New Roman" panose="02020603050405020304" pitchFamily="18" charset="0"/>
                <a:cs typeface="Times New Roman" panose="02020603050405020304" pitchFamily="18" charset="0"/>
              </a:rPr>
              <a:t>flatMap</a:t>
            </a:r>
            <a:r>
              <a:rPr lang="en-CA" dirty="0">
                <a:solidFill>
                  <a:srgbClr val="FF0000"/>
                </a:solidFill>
                <a:latin typeface="Times New Roman" panose="02020603050405020304" pitchFamily="18" charset="0"/>
                <a:cs typeface="Times New Roman" panose="02020603050405020304" pitchFamily="18" charset="0"/>
              </a:rPr>
              <a:t> on this current RDD.</a:t>
            </a:r>
          </a:p>
        </p:txBody>
      </p:sp>
    </p:spTree>
    <p:extLst>
      <p:ext uri="{BB962C8B-B14F-4D97-AF65-F5344CB8AC3E}">
        <p14:creationId xmlns:p14="http://schemas.microsoft.com/office/powerpoint/2010/main" val="87082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08" y="0"/>
            <a:ext cx="8229600" cy="627570"/>
          </a:xfrm>
        </p:spPr>
        <p:txBody>
          <a:bodyPr>
            <a:normAutofit fontScale="90000"/>
          </a:bodyPr>
          <a:lstStyle/>
          <a:p>
            <a:r>
              <a:rPr lang="en-US" sz="4000" b="1" dirty="0">
                <a:solidFill>
                  <a:srgbClr val="FF0000"/>
                </a:solidFill>
                <a:latin typeface="Times New Roman" panose="02020603050405020304" pitchFamily="18" charset="0"/>
                <a:cs typeface="Times New Roman" panose="02020603050405020304" pitchFamily="18" charset="0"/>
              </a:rPr>
              <a:t>Overview</a:t>
            </a:r>
          </a:p>
        </p:txBody>
      </p:sp>
      <p:pic>
        <p:nvPicPr>
          <p:cNvPr id="4" name="Content Placeholder 3" descr="Spark Streaming Architecture.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1918" b="14971"/>
          <a:stretch/>
        </p:blipFill>
        <p:spPr>
          <a:xfrm>
            <a:off x="481584" y="1280159"/>
            <a:ext cx="7735824" cy="1845138"/>
          </a:xfrm>
        </p:spPr>
      </p:pic>
      <p:pic>
        <p:nvPicPr>
          <p:cNvPr id="5" name="Picture 4">
            <a:extLst>
              <a:ext uri="{FF2B5EF4-FFF2-40B4-BE49-F238E27FC236}">
                <a16:creationId xmlns:a16="http://schemas.microsoft.com/office/drawing/2014/main" id="{B91ACAD1-49A8-4CD6-9DAA-D3350D490BA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414272" y="3429000"/>
            <a:ext cx="5705856" cy="3120056"/>
          </a:xfrm>
          <a:prstGeom prst="rect">
            <a:avLst/>
          </a:prstGeom>
        </p:spPr>
      </p:pic>
    </p:spTree>
    <p:extLst>
      <p:ext uri="{BB962C8B-B14F-4D97-AF65-F5344CB8AC3E}">
        <p14:creationId xmlns:p14="http://schemas.microsoft.com/office/powerpoint/2010/main" val="1644802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streaming-dstream-ops.png">
            <a:extLst>
              <a:ext uri="{FF2B5EF4-FFF2-40B4-BE49-F238E27FC236}">
                <a16:creationId xmlns:a16="http://schemas.microsoft.com/office/drawing/2014/main" id="{F03CE559-93D1-46DF-8A07-6B34CC2A066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799" b="6049"/>
          <a:stretch/>
        </p:blipFill>
        <p:spPr>
          <a:xfrm>
            <a:off x="697130" y="603629"/>
            <a:ext cx="7749739" cy="2401965"/>
          </a:xfrm>
        </p:spPr>
      </p:pic>
      <p:sp>
        <p:nvSpPr>
          <p:cNvPr id="4" name="Rectangle 3">
            <a:extLst>
              <a:ext uri="{FF2B5EF4-FFF2-40B4-BE49-F238E27FC236}">
                <a16:creationId xmlns:a16="http://schemas.microsoft.com/office/drawing/2014/main" id="{DFA633CA-0AB4-494B-A934-8058C28285DD}"/>
              </a:ext>
            </a:extLst>
          </p:cNvPr>
          <p:cNvSpPr/>
          <p:nvPr/>
        </p:nvSpPr>
        <p:spPr>
          <a:xfrm>
            <a:off x="182458" y="5053388"/>
            <a:ext cx="8829567" cy="1477328"/>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The </a:t>
            </a:r>
            <a:r>
              <a:rPr lang="en-CA" dirty="0" err="1">
                <a:latin typeface="Times New Roman" panose="02020603050405020304" pitchFamily="18" charset="0"/>
                <a:cs typeface="Times New Roman" panose="02020603050405020304" pitchFamily="18" charset="0"/>
              </a:rPr>
              <a:t>flatMap</a:t>
            </a:r>
            <a:r>
              <a:rPr lang="en-CA" dirty="0">
                <a:latin typeface="Times New Roman" panose="02020603050405020304" pitchFamily="18" charset="0"/>
                <a:cs typeface="Times New Roman" panose="02020603050405020304" pitchFamily="18" charset="0"/>
              </a:rPr>
              <a:t> operation of the top RDD with give us the bottom RDD .Can we choose which RDD we want to operates on ? </a:t>
            </a:r>
            <a:r>
              <a:rPr lang="en-CA" dirty="0">
                <a:solidFill>
                  <a:srgbClr val="FF0000"/>
                </a:solidFill>
                <a:latin typeface="Times New Roman" panose="02020603050405020304" pitchFamily="18" charset="0"/>
                <a:cs typeface="Times New Roman" panose="02020603050405020304" pitchFamily="18" charset="0"/>
              </a:rPr>
              <a:t>No</a:t>
            </a:r>
          </a:p>
          <a:p>
            <a:endParaRPr lang="en-CA" dirty="0">
              <a:latin typeface="Times New Roman" panose="02020603050405020304" pitchFamily="18" charset="0"/>
              <a:cs typeface="Times New Roman" panose="02020603050405020304" pitchFamily="18" charset="0"/>
            </a:endParaRPr>
          </a:p>
          <a:p>
            <a:r>
              <a:rPr lang="en-CA" dirty="0">
                <a:latin typeface="Times New Roman" panose="02020603050405020304" pitchFamily="18" charset="0"/>
                <a:cs typeface="Times New Roman" panose="02020603050405020304" pitchFamily="18" charset="0"/>
              </a:rPr>
              <a:t>At any point of time we are pointing to the current RDD in Dstream. For program prospective we are working on Dstream .Its spark responsibility to deal with RDD</a:t>
            </a:r>
          </a:p>
        </p:txBody>
      </p:sp>
    </p:spTree>
    <p:extLst>
      <p:ext uri="{BB962C8B-B14F-4D97-AF65-F5344CB8AC3E}">
        <p14:creationId xmlns:p14="http://schemas.microsoft.com/office/powerpoint/2010/main" val="84535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891" y="70452"/>
            <a:ext cx="8229600" cy="888337"/>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Other Sources</a:t>
            </a:r>
          </a:p>
        </p:txBody>
      </p:sp>
      <p:sp>
        <p:nvSpPr>
          <p:cNvPr id="3" name="Content Placeholder 2"/>
          <p:cNvSpPr>
            <a:spLocks noGrp="1"/>
          </p:cNvSpPr>
          <p:nvPr>
            <p:ph idx="1"/>
          </p:nvPr>
        </p:nvSpPr>
        <p:spPr>
          <a:xfrm>
            <a:off x="188535" y="1349406"/>
            <a:ext cx="8804635" cy="4776757"/>
          </a:xfrm>
        </p:spPr>
        <p:txBody>
          <a:bodyPr/>
          <a:lstStyle/>
          <a:p>
            <a:pPr marL="0" indent="0">
              <a:buNone/>
            </a:pPr>
            <a:r>
              <a:rPr lang="en-US" sz="1800" b="1" dirty="0">
                <a:latin typeface="Times New Roman" panose="02020603050405020304" pitchFamily="18" charset="0"/>
                <a:cs typeface="Times New Roman" panose="02020603050405020304" pitchFamily="18" charset="0"/>
              </a:rPr>
              <a:t>For reading data from files on any file system compatible with the HDFS API </a:t>
            </a:r>
            <a:r>
              <a:rPr lang="en-US" sz="1800" dirty="0">
                <a:latin typeface="Times New Roman" panose="02020603050405020304" pitchFamily="18" charset="0"/>
                <a:cs typeface="Times New Roman" panose="02020603050405020304" pitchFamily="18" charset="0"/>
              </a:rPr>
              <a:t>(that is, HDFS, S3, NFS, etc.):</a:t>
            </a:r>
          </a:p>
          <a:p>
            <a:pPr marL="0" indent="0">
              <a:buNone/>
            </a:pPr>
            <a:r>
              <a:rPr lang="en-US" sz="1800" dirty="0" err="1">
                <a:latin typeface="Times New Roman" panose="02020603050405020304" pitchFamily="18" charset="0"/>
                <a:cs typeface="Times New Roman" panose="02020603050405020304" pitchFamily="18" charset="0"/>
              </a:rPr>
              <a:t>streamingContext.fileStream</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KeyClass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ValueClass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InputFormatClass</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dataDirectory</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For simple text files:</a:t>
            </a:r>
          </a:p>
          <a:p>
            <a:pPr marL="0" indent="0">
              <a:buNone/>
            </a:pPr>
            <a:r>
              <a:rPr lang="en-US" sz="1800" dirty="0" err="1">
                <a:latin typeface="Times New Roman" panose="02020603050405020304" pitchFamily="18" charset="0"/>
                <a:cs typeface="Times New Roman" panose="02020603050405020304" pitchFamily="18" charset="0"/>
              </a:rPr>
              <a:t>streamingContext.textFileStream</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dataDirectory</a:t>
            </a:r>
            <a:r>
              <a:rPr lang="en-US" sz="18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252EC645-859A-4B4B-A5CC-9AA7707123F3}"/>
              </a:ext>
            </a:extLst>
          </p:cNvPr>
          <p:cNvSpPr/>
          <p:nvPr/>
        </p:nvSpPr>
        <p:spPr>
          <a:xfrm>
            <a:off x="3140301" y="2680216"/>
            <a:ext cx="116794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line offset </a:t>
            </a:r>
            <a:endParaRPr lang="en-CA" dirty="0"/>
          </a:p>
        </p:txBody>
      </p:sp>
      <p:cxnSp>
        <p:nvCxnSpPr>
          <p:cNvPr id="6" name="Straight Arrow Connector 5">
            <a:extLst>
              <a:ext uri="{FF2B5EF4-FFF2-40B4-BE49-F238E27FC236}">
                <a16:creationId xmlns:a16="http://schemas.microsoft.com/office/drawing/2014/main" id="{B7F11EF3-D0ED-4104-AFDD-FFF5A23A664E}"/>
              </a:ext>
            </a:extLst>
          </p:cNvPr>
          <p:cNvCxnSpPr/>
          <p:nvPr/>
        </p:nvCxnSpPr>
        <p:spPr>
          <a:xfrm flipV="1">
            <a:off x="3486150" y="2327791"/>
            <a:ext cx="0" cy="4344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5960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157" y="8877"/>
            <a:ext cx="8229600" cy="897214"/>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Text File Stream - Rules</a:t>
            </a:r>
          </a:p>
        </p:txBody>
      </p:sp>
      <p:sp>
        <p:nvSpPr>
          <p:cNvPr id="3" name="Content Placeholder 2"/>
          <p:cNvSpPr>
            <a:spLocks noGrp="1"/>
          </p:cNvSpPr>
          <p:nvPr>
            <p:ph idx="1"/>
          </p:nvPr>
        </p:nvSpPr>
        <p:spPr>
          <a:xfrm>
            <a:off x="138145" y="1420542"/>
            <a:ext cx="8867709" cy="4798847"/>
          </a:xfrm>
        </p:spPr>
        <p:txBody>
          <a:bodyPr>
            <a:normAutofit/>
          </a:bodyPr>
          <a:lstStyle/>
          <a:p>
            <a:r>
              <a:rPr lang="en-US" sz="1800" dirty="0">
                <a:latin typeface="Times New Roman" panose="02020603050405020304" pitchFamily="18" charset="0"/>
                <a:cs typeface="Times New Roman" panose="02020603050405020304" pitchFamily="18" charset="0"/>
              </a:rPr>
              <a:t>A simple directory can be </a:t>
            </a:r>
            <a:r>
              <a:rPr lang="en-US" sz="1800" b="1" dirty="0">
                <a:latin typeface="Times New Roman" panose="02020603050405020304" pitchFamily="18" charset="0"/>
                <a:cs typeface="Times New Roman" panose="02020603050405020304" pitchFamily="18" charset="0"/>
              </a:rPr>
              <a:t>monitored</a:t>
            </a:r>
            <a:r>
              <a:rPr lang="en-US" sz="1800" dirty="0">
                <a:latin typeface="Times New Roman" panose="02020603050405020304" pitchFamily="18" charset="0"/>
                <a:cs typeface="Times New Roman" panose="02020603050405020304" pitchFamily="18" charset="0"/>
              </a:rPr>
              <a:t>, such as "hdfs://namenode:8040/logs/". All files directly under such a path will be processed as they are discovered</a:t>
            </a:r>
          </a:p>
          <a:p>
            <a:r>
              <a:rPr lang="en-US" sz="1800" dirty="0">
                <a:latin typeface="Times New Roman" panose="02020603050405020304" pitchFamily="18" charset="0"/>
                <a:cs typeface="Times New Roman" panose="02020603050405020304" pitchFamily="18" charset="0"/>
              </a:rPr>
              <a:t>A POSIX global pattern can be supplied, such as "hdfs://namenode:8040/logs/2017/*". Here, the DStream will consist of all files in the directories matching the pattern. That is: </a:t>
            </a:r>
            <a:r>
              <a:rPr lang="en-US" sz="1800" b="1" dirty="0">
                <a:latin typeface="Times New Roman" panose="02020603050405020304" pitchFamily="18" charset="0"/>
                <a:cs typeface="Times New Roman" panose="02020603050405020304" pitchFamily="18" charset="0"/>
              </a:rPr>
              <a:t>it is a pattern of directories, not of files in directories</a:t>
            </a:r>
            <a:r>
              <a:rPr lang="en-US" sz="1800" dirty="0">
                <a:latin typeface="Times New Roman" panose="02020603050405020304" pitchFamily="18" charset="0"/>
                <a:cs typeface="Times New Roman" panose="02020603050405020304" pitchFamily="18" charset="0"/>
              </a:rPr>
              <a:t>.</a:t>
            </a:r>
          </a:p>
          <a:p>
            <a:r>
              <a:rPr lang="en-US" sz="1800" b="1" dirty="0">
                <a:latin typeface="Times New Roman" panose="02020603050405020304" pitchFamily="18" charset="0"/>
                <a:cs typeface="Times New Roman" panose="02020603050405020304" pitchFamily="18" charset="0"/>
              </a:rPr>
              <a:t>All files must be in the same data format</a:t>
            </a:r>
          </a:p>
          <a:p>
            <a:r>
              <a:rPr lang="en-US" sz="1800" dirty="0">
                <a:latin typeface="Times New Roman" panose="02020603050405020304" pitchFamily="18" charset="0"/>
                <a:cs typeface="Times New Roman" panose="02020603050405020304" pitchFamily="18" charset="0"/>
              </a:rPr>
              <a:t>A file is considered part of a time period based on its </a:t>
            </a:r>
            <a:r>
              <a:rPr lang="en-US" sz="1800" b="1" dirty="0">
                <a:latin typeface="Times New Roman" panose="02020603050405020304" pitchFamily="18" charset="0"/>
                <a:cs typeface="Times New Roman" panose="02020603050405020304" pitchFamily="18" charset="0"/>
              </a:rPr>
              <a:t>modification time</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not its creation time</a:t>
            </a:r>
          </a:p>
          <a:p>
            <a:r>
              <a:rPr lang="en-US" sz="1800" dirty="0">
                <a:latin typeface="Times New Roman" panose="02020603050405020304" pitchFamily="18" charset="0"/>
                <a:cs typeface="Times New Roman" panose="02020603050405020304" pitchFamily="18" charset="0"/>
              </a:rPr>
              <a:t>Once processed, changes to a file within the current window will not cause the file to be reread. That is: </a:t>
            </a:r>
            <a:r>
              <a:rPr lang="en-US" sz="1800" b="1" dirty="0">
                <a:latin typeface="Times New Roman" panose="02020603050405020304" pitchFamily="18" charset="0"/>
                <a:cs typeface="Times New Roman" panose="02020603050405020304" pitchFamily="18" charset="0"/>
              </a:rPr>
              <a:t>updates are ignored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The more files under a directory, the longer it will take to scan for changes — even if no files have been modified.</a:t>
            </a:r>
          </a:p>
          <a:p>
            <a:pPr marL="0" indent="0">
              <a:buNone/>
            </a:pPr>
            <a:endParaRPr lang="en-US" dirty="0"/>
          </a:p>
        </p:txBody>
      </p:sp>
      <p:sp>
        <p:nvSpPr>
          <p:cNvPr id="4" name="Rectangle 3">
            <a:extLst>
              <a:ext uri="{FF2B5EF4-FFF2-40B4-BE49-F238E27FC236}">
                <a16:creationId xmlns:a16="http://schemas.microsoft.com/office/drawing/2014/main" id="{4B6F49DD-30A5-4A9D-8DDB-C4BA60751017}"/>
              </a:ext>
            </a:extLst>
          </p:cNvPr>
          <p:cNvSpPr/>
          <p:nvPr/>
        </p:nvSpPr>
        <p:spPr>
          <a:xfrm>
            <a:off x="73437" y="6330434"/>
            <a:ext cx="267252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POSIX :regular expression</a:t>
            </a:r>
            <a:endParaRPr lang="en-CA" dirty="0"/>
          </a:p>
        </p:txBody>
      </p:sp>
    </p:spTree>
    <p:extLst>
      <p:ext uri="{BB962C8B-B14F-4D97-AF65-F5344CB8AC3E}">
        <p14:creationId xmlns:p14="http://schemas.microsoft.com/office/powerpoint/2010/main" val="333472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502" y="83197"/>
            <a:ext cx="8229600" cy="648640"/>
          </a:xfrm>
        </p:spPr>
        <p:txBody>
          <a:bodyPr>
            <a:normAutofit fontScale="90000"/>
          </a:bodyPr>
          <a:lstStyle/>
          <a:p>
            <a:r>
              <a:rPr lang="en-US" sz="4000" b="1" dirty="0">
                <a:solidFill>
                  <a:srgbClr val="FF0000"/>
                </a:solidFill>
                <a:latin typeface="Times New Roman" panose="02020603050405020304" pitchFamily="18" charset="0"/>
                <a:cs typeface="Times New Roman" panose="02020603050405020304" pitchFamily="18" charset="0"/>
              </a:rPr>
              <a:t>Queue Streams</a:t>
            </a:r>
          </a:p>
        </p:txBody>
      </p:sp>
      <p:sp>
        <p:nvSpPr>
          <p:cNvPr id="3" name="Content Placeholder 2"/>
          <p:cNvSpPr>
            <a:spLocks noGrp="1"/>
          </p:cNvSpPr>
          <p:nvPr>
            <p:ph idx="1"/>
          </p:nvPr>
        </p:nvSpPr>
        <p:spPr>
          <a:xfrm>
            <a:off x="217502" y="1340528"/>
            <a:ext cx="8469298" cy="4785635"/>
          </a:xfrm>
        </p:spPr>
        <p:txBody>
          <a:bodyPr/>
          <a:lstStyle/>
          <a:p>
            <a:pPr marL="0" indent="0">
              <a:buNone/>
            </a:pPr>
            <a:r>
              <a:rPr lang="en-US" sz="1800" b="1" dirty="0">
                <a:latin typeface="Times New Roman" panose="02020603050405020304" pitchFamily="18" charset="0"/>
                <a:cs typeface="Times New Roman" panose="02020603050405020304" pitchFamily="18" charset="0"/>
              </a:rPr>
              <a:t>For testing a Spark Streaming application </a:t>
            </a:r>
            <a:r>
              <a:rPr lang="en-US" sz="1800" dirty="0">
                <a:latin typeface="Times New Roman" panose="02020603050405020304" pitchFamily="18" charset="0"/>
                <a:cs typeface="Times New Roman" panose="02020603050405020304" pitchFamily="18" charset="0"/>
              </a:rPr>
              <a:t>with test data, one can also create a DStream based on a queue of RDDs, using the following notation. Each RDD pushed into the queue will be treated as a batch of data in the DStream, and processed like a stream.</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de-DE" sz="1800" dirty="0">
                <a:latin typeface="Times New Roman" panose="02020603050405020304" pitchFamily="18" charset="0"/>
                <a:cs typeface="Times New Roman" panose="02020603050405020304" pitchFamily="18" charset="0"/>
              </a:rPr>
              <a:t>streamingContext.</a:t>
            </a:r>
            <a:r>
              <a:rPr lang="de-DE" sz="1800" b="1" dirty="0">
                <a:latin typeface="Times New Roman" panose="02020603050405020304" pitchFamily="18" charset="0"/>
                <a:cs typeface="Times New Roman" panose="02020603050405020304" pitchFamily="18" charset="0"/>
              </a:rPr>
              <a:t>queueStream</a:t>
            </a:r>
            <a:r>
              <a:rPr lang="de-DE" sz="1800" dirty="0">
                <a:latin typeface="Times New Roman" panose="02020603050405020304" pitchFamily="18" charset="0"/>
                <a:cs typeface="Times New Roman" panose="02020603050405020304" pitchFamily="18" charset="0"/>
              </a:rPr>
              <a:t>(queueOfRDDs)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287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539"/>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Other Streams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Kafka</a:t>
            </a:r>
          </a:p>
          <a:p>
            <a:r>
              <a:rPr lang="en-US" sz="2000" dirty="0">
                <a:latin typeface="Times New Roman" panose="02020603050405020304" pitchFamily="18" charset="0"/>
                <a:cs typeface="Times New Roman" panose="02020603050405020304" pitchFamily="18" charset="0"/>
              </a:rPr>
              <a:t>Flume</a:t>
            </a:r>
          </a:p>
          <a:p>
            <a:r>
              <a:rPr lang="en-US" sz="2000" dirty="0">
                <a:latin typeface="Times New Roman" panose="02020603050405020304" pitchFamily="18" charset="0"/>
                <a:cs typeface="Times New Roman" panose="02020603050405020304" pitchFamily="18" charset="0"/>
              </a:rPr>
              <a:t>Kinesis</a:t>
            </a:r>
          </a:p>
        </p:txBody>
      </p:sp>
      <p:sp>
        <p:nvSpPr>
          <p:cNvPr id="4" name="Rectangle 3">
            <a:extLst>
              <a:ext uri="{FF2B5EF4-FFF2-40B4-BE49-F238E27FC236}">
                <a16:creationId xmlns:a16="http://schemas.microsoft.com/office/drawing/2014/main" id="{63C7C25F-E112-4F38-BDEB-E6A85E44A99C}"/>
              </a:ext>
            </a:extLst>
          </p:cNvPr>
          <p:cNvSpPr/>
          <p:nvPr/>
        </p:nvSpPr>
        <p:spPr>
          <a:xfrm>
            <a:off x="84221" y="6398696"/>
            <a:ext cx="8855242" cy="646331"/>
          </a:xfrm>
          <a:prstGeom prst="rect">
            <a:avLst/>
          </a:prstGeom>
        </p:spPr>
        <p:txBody>
          <a:bodyPr wrap="square">
            <a:spAutoFit/>
          </a:bodyPr>
          <a:lstStyle/>
          <a:p>
            <a:r>
              <a:rPr lang="en-CA" dirty="0">
                <a:hlinkClick r:id="rId3"/>
              </a:rPr>
              <a:t>https://mvnrepository.com/artifact/org.apache.spark/spark-streaming-kafka_2.11/1.6.2</a:t>
            </a:r>
            <a:endParaRPr lang="en-CA" dirty="0"/>
          </a:p>
          <a:p>
            <a:endParaRPr lang="en-CA" dirty="0"/>
          </a:p>
        </p:txBody>
      </p:sp>
      <p:sp>
        <p:nvSpPr>
          <p:cNvPr id="5" name="Rectangle 4">
            <a:extLst>
              <a:ext uri="{FF2B5EF4-FFF2-40B4-BE49-F238E27FC236}">
                <a16:creationId xmlns:a16="http://schemas.microsoft.com/office/drawing/2014/main" id="{E49603C3-70E6-48B2-9BF3-CDE7421678DF}"/>
              </a:ext>
            </a:extLst>
          </p:cNvPr>
          <p:cNvSpPr/>
          <p:nvPr/>
        </p:nvSpPr>
        <p:spPr>
          <a:xfrm>
            <a:off x="523875" y="3105835"/>
            <a:ext cx="6334125" cy="369332"/>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To use Kafka ,flume , and kinesis we need dependency</a:t>
            </a:r>
          </a:p>
        </p:txBody>
      </p:sp>
    </p:spTree>
    <p:extLst>
      <p:ext uri="{BB962C8B-B14F-4D97-AF65-F5344CB8AC3E}">
        <p14:creationId xmlns:p14="http://schemas.microsoft.com/office/powerpoint/2010/main" val="215635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EDD5DF-1EDD-4B88-A31E-7EC6B4841772}"/>
              </a:ext>
            </a:extLst>
          </p:cNvPr>
          <p:cNvPicPr>
            <a:picLocks noChangeAspect="1"/>
          </p:cNvPicPr>
          <p:nvPr/>
        </p:nvPicPr>
        <p:blipFill>
          <a:blip r:embed="rId2"/>
          <a:stretch>
            <a:fillRect/>
          </a:stretch>
        </p:blipFill>
        <p:spPr>
          <a:xfrm>
            <a:off x="0" y="771128"/>
            <a:ext cx="9144000" cy="5315743"/>
          </a:xfrm>
          <a:prstGeom prst="rect">
            <a:avLst/>
          </a:prstGeom>
        </p:spPr>
      </p:pic>
    </p:spTree>
    <p:extLst>
      <p:ext uri="{BB962C8B-B14F-4D97-AF65-F5344CB8AC3E}">
        <p14:creationId xmlns:p14="http://schemas.microsoft.com/office/powerpoint/2010/main" val="74773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EE3C8-3020-4E16-A854-3584BE54DBB4}"/>
              </a:ext>
            </a:extLst>
          </p:cNvPr>
          <p:cNvPicPr>
            <a:picLocks noChangeAspect="1"/>
          </p:cNvPicPr>
          <p:nvPr/>
        </p:nvPicPr>
        <p:blipFill>
          <a:blip r:embed="rId2"/>
          <a:stretch>
            <a:fillRect/>
          </a:stretch>
        </p:blipFill>
        <p:spPr>
          <a:xfrm>
            <a:off x="0" y="353194"/>
            <a:ext cx="9144000" cy="3937801"/>
          </a:xfrm>
          <a:prstGeom prst="rect">
            <a:avLst/>
          </a:prstGeom>
        </p:spPr>
      </p:pic>
    </p:spTree>
    <p:extLst>
      <p:ext uri="{BB962C8B-B14F-4D97-AF65-F5344CB8AC3E}">
        <p14:creationId xmlns:p14="http://schemas.microsoft.com/office/powerpoint/2010/main" val="2721665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38D5F-B051-45E1-81D9-320D80E9E1F1}"/>
              </a:ext>
            </a:extLst>
          </p:cNvPr>
          <p:cNvPicPr>
            <a:picLocks noChangeAspect="1"/>
          </p:cNvPicPr>
          <p:nvPr/>
        </p:nvPicPr>
        <p:blipFill rotWithShape="1">
          <a:blip r:embed="rId3"/>
          <a:srcRect t="20793"/>
          <a:stretch/>
        </p:blipFill>
        <p:spPr>
          <a:xfrm>
            <a:off x="144379" y="1191126"/>
            <a:ext cx="8388221" cy="4475748"/>
          </a:xfrm>
          <a:prstGeom prst="rect">
            <a:avLst/>
          </a:prstGeom>
        </p:spPr>
      </p:pic>
    </p:spTree>
    <p:extLst>
      <p:ext uri="{BB962C8B-B14F-4D97-AF65-F5344CB8AC3E}">
        <p14:creationId xmlns:p14="http://schemas.microsoft.com/office/powerpoint/2010/main" val="31831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C1E6D0-3C05-49F9-B723-CF1BBDBBB47A}"/>
              </a:ext>
            </a:extLst>
          </p:cNvPr>
          <p:cNvPicPr>
            <a:picLocks noChangeAspect="1"/>
          </p:cNvPicPr>
          <p:nvPr/>
        </p:nvPicPr>
        <p:blipFill>
          <a:blip r:embed="rId3"/>
          <a:stretch>
            <a:fillRect/>
          </a:stretch>
        </p:blipFill>
        <p:spPr>
          <a:xfrm>
            <a:off x="684546" y="881062"/>
            <a:ext cx="7077075" cy="5095875"/>
          </a:xfrm>
          <a:prstGeom prst="rect">
            <a:avLst/>
          </a:prstGeom>
        </p:spPr>
      </p:pic>
    </p:spTree>
    <p:extLst>
      <p:ext uri="{BB962C8B-B14F-4D97-AF65-F5344CB8AC3E}">
        <p14:creationId xmlns:p14="http://schemas.microsoft.com/office/powerpoint/2010/main" val="238630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62CF2-0409-4B21-868B-5104C7D7407D}"/>
              </a:ext>
            </a:extLst>
          </p:cNvPr>
          <p:cNvPicPr>
            <a:picLocks noChangeAspect="1"/>
          </p:cNvPicPr>
          <p:nvPr/>
        </p:nvPicPr>
        <p:blipFill>
          <a:blip r:embed="rId3"/>
          <a:stretch>
            <a:fillRect/>
          </a:stretch>
        </p:blipFill>
        <p:spPr>
          <a:xfrm>
            <a:off x="1042987" y="671512"/>
            <a:ext cx="7058025" cy="5514975"/>
          </a:xfrm>
          <a:prstGeom prst="rect">
            <a:avLst/>
          </a:prstGeom>
        </p:spPr>
      </p:pic>
    </p:spTree>
    <p:extLst>
      <p:ext uri="{BB962C8B-B14F-4D97-AF65-F5344CB8AC3E}">
        <p14:creationId xmlns:p14="http://schemas.microsoft.com/office/powerpoint/2010/main" val="70582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07"/>
            <a:ext cx="8229600" cy="781805"/>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Spark Streaming - Process</a:t>
            </a:r>
          </a:p>
        </p:txBody>
      </p:sp>
      <p:pic>
        <p:nvPicPr>
          <p:cNvPr id="5" name="Content Placeholder 4" descr="Spark Streaming Mechanism.png"/>
          <p:cNvPicPr>
            <a:picLocks noGrp="1" noChangeAspect="1"/>
          </p:cNvPicPr>
          <p:nvPr>
            <p:ph idx="1"/>
          </p:nvPr>
        </p:nvPicPr>
        <p:blipFill>
          <a:blip r:embed="rId3">
            <a:extLst>
              <a:ext uri="{28A0092B-C50C-407E-A947-70E740481C1C}">
                <a14:useLocalDpi xmlns:a14="http://schemas.microsoft.com/office/drawing/2010/main" val="0"/>
              </a:ext>
            </a:extLst>
          </a:blip>
          <a:srcRect t="-91157" b="-91157"/>
          <a:stretch>
            <a:fillRect/>
          </a:stretch>
        </p:blipFill>
        <p:spPr>
          <a:xfrm>
            <a:off x="457200" y="775656"/>
            <a:ext cx="8229600" cy="4525963"/>
          </a:xfrm>
        </p:spPr>
      </p:pic>
      <p:sp>
        <p:nvSpPr>
          <p:cNvPr id="3" name="Rectangle 2">
            <a:extLst>
              <a:ext uri="{FF2B5EF4-FFF2-40B4-BE49-F238E27FC236}">
                <a16:creationId xmlns:a16="http://schemas.microsoft.com/office/drawing/2014/main" id="{A74F41B4-C0A5-48C4-953C-3ED89D326D7A}"/>
              </a:ext>
            </a:extLst>
          </p:cNvPr>
          <p:cNvSpPr/>
          <p:nvPr/>
        </p:nvSpPr>
        <p:spPr>
          <a:xfrm>
            <a:off x="246952" y="4625373"/>
            <a:ext cx="2014013" cy="646331"/>
          </a:xfrm>
          <a:prstGeom prst="rect">
            <a:avLst/>
          </a:prstGeom>
        </p:spPr>
        <p:txBody>
          <a:bodyPr wrap="none">
            <a:spAutoFit/>
          </a:bodyPr>
          <a:lstStyle/>
          <a:p>
            <a:pPr lvl="0" defTabSz="914400">
              <a:defRPr/>
            </a:pPr>
            <a:r>
              <a:rPr lang="en-CA" dirty="0"/>
              <a:t>Continuous stream </a:t>
            </a:r>
          </a:p>
          <a:p>
            <a:pPr lvl="0" defTabSz="914400">
              <a:defRPr/>
            </a:pPr>
            <a:r>
              <a:rPr lang="en-CA" dirty="0"/>
              <a:t>of Data </a:t>
            </a:r>
          </a:p>
        </p:txBody>
      </p:sp>
      <p:sp>
        <p:nvSpPr>
          <p:cNvPr id="6" name="Rectangle 5">
            <a:extLst>
              <a:ext uri="{FF2B5EF4-FFF2-40B4-BE49-F238E27FC236}">
                <a16:creationId xmlns:a16="http://schemas.microsoft.com/office/drawing/2014/main" id="{E58C5AB5-C883-4FA1-9845-0448A2260DC8}"/>
              </a:ext>
            </a:extLst>
          </p:cNvPr>
          <p:cNvSpPr/>
          <p:nvPr/>
        </p:nvSpPr>
        <p:spPr>
          <a:xfrm>
            <a:off x="2560944" y="4546963"/>
            <a:ext cx="1729320" cy="646331"/>
          </a:xfrm>
          <a:prstGeom prst="rect">
            <a:avLst/>
          </a:prstGeom>
        </p:spPr>
        <p:txBody>
          <a:bodyPr wrap="none">
            <a:spAutoFit/>
          </a:bodyPr>
          <a:lstStyle/>
          <a:p>
            <a:pPr lvl="0" defTabSz="914400">
              <a:defRPr/>
            </a:pPr>
            <a:r>
              <a:rPr lang="en-CA" dirty="0"/>
              <a:t>Spark splits it to </a:t>
            </a:r>
          </a:p>
          <a:p>
            <a:pPr lvl="0" defTabSz="914400">
              <a:defRPr/>
            </a:pPr>
            <a:r>
              <a:rPr lang="en-CA" dirty="0"/>
              <a:t>smaller batches </a:t>
            </a:r>
          </a:p>
        </p:txBody>
      </p:sp>
      <p:sp>
        <p:nvSpPr>
          <p:cNvPr id="7" name="Rectangle 6">
            <a:extLst>
              <a:ext uri="{FF2B5EF4-FFF2-40B4-BE49-F238E27FC236}">
                <a16:creationId xmlns:a16="http://schemas.microsoft.com/office/drawing/2014/main" id="{491842E8-CB78-4205-920B-1C5D094C6C96}"/>
              </a:ext>
            </a:extLst>
          </p:cNvPr>
          <p:cNvSpPr/>
          <p:nvPr/>
        </p:nvSpPr>
        <p:spPr>
          <a:xfrm>
            <a:off x="3662303" y="1276557"/>
            <a:ext cx="2378884" cy="646331"/>
          </a:xfrm>
          <a:prstGeom prst="rect">
            <a:avLst/>
          </a:prstGeom>
        </p:spPr>
        <p:txBody>
          <a:bodyPr wrap="square">
            <a:spAutoFit/>
          </a:bodyPr>
          <a:lstStyle/>
          <a:p>
            <a:pPr lvl="0" defTabSz="914400">
              <a:defRPr/>
            </a:pPr>
            <a:r>
              <a:rPr lang="en-CA" dirty="0"/>
              <a:t>Batches ,Each</a:t>
            </a:r>
          </a:p>
          <a:p>
            <a:pPr lvl="0" defTabSz="914400">
              <a:defRPr/>
            </a:pPr>
            <a:r>
              <a:rPr lang="en-CA" dirty="0"/>
              <a:t> batch is an RDD </a:t>
            </a:r>
          </a:p>
        </p:txBody>
      </p:sp>
      <p:sp>
        <p:nvSpPr>
          <p:cNvPr id="8" name="Rectangle 7">
            <a:extLst>
              <a:ext uri="{FF2B5EF4-FFF2-40B4-BE49-F238E27FC236}">
                <a16:creationId xmlns:a16="http://schemas.microsoft.com/office/drawing/2014/main" id="{A83578D2-D555-482A-AC2F-318880D77781}"/>
              </a:ext>
            </a:extLst>
          </p:cNvPr>
          <p:cNvSpPr/>
          <p:nvPr/>
        </p:nvSpPr>
        <p:spPr>
          <a:xfrm>
            <a:off x="5020651" y="4546963"/>
            <a:ext cx="1701107" cy="923330"/>
          </a:xfrm>
          <a:prstGeom prst="rect">
            <a:avLst/>
          </a:prstGeom>
        </p:spPr>
        <p:txBody>
          <a:bodyPr wrap="none">
            <a:spAutoFit/>
          </a:bodyPr>
          <a:lstStyle/>
          <a:p>
            <a:pPr lvl="0" defTabSz="914400">
              <a:defRPr/>
            </a:pPr>
            <a:r>
              <a:rPr lang="en-CA" dirty="0"/>
              <a:t>Processes (your </a:t>
            </a:r>
          </a:p>
          <a:p>
            <a:pPr lvl="0" defTabSz="914400">
              <a:defRPr/>
            </a:pPr>
            <a:r>
              <a:rPr lang="en-CA" dirty="0"/>
              <a:t>Computation</a:t>
            </a:r>
          </a:p>
          <a:p>
            <a:pPr lvl="0" defTabSz="914400">
              <a:defRPr/>
            </a:pPr>
            <a:r>
              <a:rPr lang="en-CA" dirty="0"/>
              <a:t> ,Map ,Filter ,…)</a:t>
            </a:r>
          </a:p>
        </p:txBody>
      </p:sp>
      <p:sp>
        <p:nvSpPr>
          <p:cNvPr id="9" name="Rectangle 8">
            <a:extLst>
              <a:ext uri="{FF2B5EF4-FFF2-40B4-BE49-F238E27FC236}">
                <a16:creationId xmlns:a16="http://schemas.microsoft.com/office/drawing/2014/main" id="{D32F1D82-5606-4CBA-9CFB-3BABF6AFC184}"/>
              </a:ext>
            </a:extLst>
          </p:cNvPr>
          <p:cNvSpPr/>
          <p:nvPr/>
        </p:nvSpPr>
        <p:spPr>
          <a:xfrm>
            <a:off x="7133899" y="4655288"/>
            <a:ext cx="1852880" cy="646331"/>
          </a:xfrm>
          <a:prstGeom prst="rect">
            <a:avLst/>
          </a:prstGeom>
        </p:spPr>
        <p:txBody>
          <a:bodyPr wrap="none">
            <a:spAutoFit/>
          </a:bodyPr>
          <a:lstStyle/>
          <a:p>
            <a:pPr lvl="0" defTabSz="914400">
              <a:defRPr/>
            </a:pPr>
            <a:r>
              <a:rPr lang="en-CA" dirty="0"/>
              <a:t>Process them and</a:t>
            </a:r>
          </a:p>
          <a:p>
            <a:pPr lvl="0" defTabSz="914400">
              <a:defRPr/>
            </a:pPr>
            <a:r>
              <a:rPr lang="en-CA" dirty="0"/>
              <a:t> moving forward</a:t>
            </a:r>
          </a:p>
        </p:txBody>
      </p:sp>
      <p:cxnSp>
        <p:nvCxnSpPr>
          <p:cNvPr id="11" name="Straight Arrow Connector 10">
            <a:extLst>
              <a:ext uri="{FF2B5EF4-FFF2-40B4-BE49-F238E27FC236}">
                <a16:creationId xmlns:a16="http://schemas.microsoft.com/office/drawing/2014/main" id="{98769340-23D6-4287-825F-0D4663CC91DC}"/>
              </a:ext>
            </a:extLst>
          </p:cNvPr>
          <p:cNvCxnSpPr/>
          <p:nvPr/>
        </p:nvCxnSpPr>
        <p:spPr>
          <a:xfrm>
            <a:off x="4572000" y="1922888"/>
            <a:ext cx="0" cy="5432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10A0CBC6-F778-483B-B9E3-5A28F34BB665}"/>
              </a:ext>
            </a:extLst>
          </p:cNvPr>
          <p:cNvCxnSpPr>
            <a:cxnSpLocks/>
          </p:cNvCxnSpPr>
          <p:nvPr/>
        </p:nvCxnSpPr>
        <p:spPr>
          <a:xfrm flipV="1">
            <a:off x="5871204" y="3722454"/>
            <a:ext cx="0" cy="7248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22EF610E-0AFD-4A25-B7B2-ADAD85C5E925}"/>
              </a:ext>
            </a:extLst>
          </p:cNvPr>
          <p:cNvCxnSpPr>
            <a:cxnSpLocks/>
          </p:cNvCxnSpPr>
          <p:nvPr/>
        </p:nvCxnSpPr>
        <p:spPr>
          <a:xfrm flipV="1">
            <a:off x="3114150" y="3722452"/>
            <a:ext cx="0" cy="7248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43582978-68CB-43AA-8624-709C2824B463}"/>
              </a:ext>
            </a:extLst>
          </p:cNvPr>
          <p:cNvCxnSpPr>
            <a:cxnSpLocks/>
          </p:cNvCxnSpPr>
          <p:nvPr/>
        </p:nvCxnSpPr>
        <p:spPr>
          <a:xfrm flipV="1">
            <a:off x="1223126" y="3801163"/>
            <a:ext cx="0" cy="7248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9B2464DC-FA4A-43EE-86D1-02AF33FDC53D}"/>
              </a:ext>
            </a:extLst>
          </p:cNvPr>
          <p:cNvCxnSpPr>
            <a:cxnSpLocks/>
          </p:cNvCxnSpPr>
          <p:nvPr/>
        </p:nvCxnSpPr>
        <p:spPr>
          <a:xfrm flipV="1">
            <a:off x="7575313" y="3722453"/>
            <a:ext cx="0" cy="7248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Rectangle 17">
            <a:extLst>
              <a:ext uri="{FF2B5EF4-FFF2-40B4-BE49-F238E27FC236}">
                <a16:creationId xmlns:a16="http://schemas.microsoft.com/office/drawing/2014/main" id="{26B217CD-29A9-4066-A12C-743A5355F149}"/>
              </a:ext>
            </a:extLst>
          </p:cNvPr>
          <p:cNvSpPr/>
          <p:nvPr/>
        </p:nvSpPr>
        <p:spPr>
          <a:xfrm>
            <a:off x="-2147" y="5963342"/>
            <a:ext cx="9146147" cy="646331"/>
          </a:xfrm>
          <a:prstGeom prst="rect">
            <a:avLst/>
          </a:prstGeom>
        </p:spPr>
        <p:txBody>
          <a:bodyPr wrap="square">
            <a:spAutoFit/>
          </a:bodyPr>
          <a:lstStyle/>
          <a:p>
            <a:pPr lvl="0" defTabSz="914400">
              <a:defRPr/>
            </a:pPr>
            <a:r>
              <a:rPr lang="en-CA" dirty="0">
                <a:solidFill>
                  <a:srgbClr val="FF0000"/>
                </a:solidFill>
                <a:latin typeface="Times New Roman" panose="02020603050405020304" pitchFamily="18" charset="0"/>
                <a:cs typeface="Times New Roman" panose="02020603050405020304" pitchFamily="18" charset="0"/>
              </a:rPr>
              <a:t>Every two seconds (for example) spark creates an RDD for you to process ,we need to remember that we are not processing an RDD ,we are actually processing something called </a:t>
            </a:r>
            <a:r>
              <a:rPr lang="en-CA" b="1" dirty="0">
                <a:solidFill>
                  <a:srgbClr val="FF0000"/>
                </a:solidFill>
                <a:latin typeface="Times New Roman" panose="02020603050405020304" pitchFamily="18" charset="0"/>
                <a:cs typeface="Times New Roman" panose="02020603050405020304" pitchFamily="18" charset="0"/>
              </a:rPr>
              <a:t>DStream</a:t>
            </a:r>
            <a:r>
              <a:rPr lang="en-CA"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1828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884" y="274638"/>
            <a:ext cx="8229600" cy="784141"/>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Custom Sources</a:t>
            </a:r>
          </a:p>
        </p:txBody>
      </p:sp>
      <p:sp>
        <p:nvSpPr>
          <p:cNvPr id="3" name="Content Placeholder 2"/>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Input DStreams can also be created out of custom data sources</a:t>
            </a:r>
          </a:p>
          <a:p>
            <a:r>
              <a:rPr lang="en-US" sz="1800" dirty="0">
                <a:latin typeface="Times New Roman" panose="02020603050405020304" pitchFamily="18" charset="0"/>
                <a:cs typeface="Times New Roman" panose="02020603050405020304" pitchFamily="18" charset="0"/>
              </a:rPr>
              <a:t>Implement a </a:t>
            </a:r>
            <a:r>
              <a:rPr lang="en-US" sz="1800" b="1" dirty="0">
                <a:latin typeface="Times New Roman" panose="02020603050405020304" pitchFamily="18" charset="0"/>
                <a:cs typeface="Times New Roman" panose="02020603050405020304" pitchFamily="18" charset="0"/>
              </a:rPr>
              <a:t>user-defined receiver </a:t>
            </a:r>
            <a:r>
              <a:rPr lang="en-US" sz="1800" dirty="0">
                <a:latin typeface="Times New Roman" panose="02020603050405020304" pitchFamily="18" charset="0"/>
                <a:cs typeface="Times New Roman" panose="02020603050405020304" pitchFamily="18" charset="0"/>
              </a:rPr>
              <a:t>that can receive data from the custom sources and push it into Spark</a:t>
            </a:r>
          </a:p>
        </p:txBody>
      </p:sp>
    </p:spTree>
    <p:extLst>
      <p:ext uri="{BB962C8B-B14F-4D97-AF65-F5344CB8AC3E}">
        <p14:creationId xmlns:p14="http://schemas.microsoft.com/office/powerpoint/2010/main" val="3940947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80" y="17755"/>
            <a:ext cx="8229600" cy="79956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Receiver</a:t>
            </a:r>
          </a:p>
        </p:txBody>
      </p:sp>
      <p:sp>
        <p:nvSpPr>
          <p:cNvPr id="3" name="Content Placeholder 2"/>
          <p:cNvSpPr>
            <a:spLocks noGrp="1"/>
          </p:cNvSpPr>
          <p:nvPr>
            <p:ph idx="1"/>
          </p:nvPr>
        </p:nvSpPr>
        <p:spPr>
          <a:xfrm>
            <a:off x="457200" y="1191126"/>
            <a:ext cx="8229600" cy="4935037"/>
          </a:xfrm>
        </p:spPr>
        <p:txBody>
          <a:bodyPr>
            <a:normAutofit/>
          </a:bodyPr>
          <a:lstStyle/>
          <a:p>
            <a:r>
              <a:rPr lang="en-US" sz="1800" b="1" dirty="0">
                <a:latin typeface="Times New Roman" panose="02020603050405020304" pitchFamily="18" charset="0"/>
                <a:cs typeface="Times New Roman" panose="02020603050405020304" pitchFamily="18" charset="0"/>
              </a:rPr>
              <a:t>Each streaming source is associated with a Receiver</a:t>
            </a:r>
          </a:p>
          <a:p>
            <a:r>
              <a:rPr lang="en-US" sz="1800" dirty="0">
                <a:latin typeface="Times New Roman" panose="02020603050405020304" pitchFamily="18" charset="0"/>
                <a:cs typeface="Times New Roman" panose="02020603050405020304" pitchFamily="18" charset="0"/>
              </a:rPr>
              <a:t>The Receiver is that component that receives data from the source, micro-batches it &amp; sends it across the DStream in the form of RDD’s</a:t>
            </a:r>
          </a:p>
          <a:p>
            <a:r>
              <a:rPr lang="en-US" sz="1800" dirty="0">
                <a:latin typeface="Times New Roman" panose="02020603050405020304" pitchFamily="18" charset="0"/>
                <a:cs typeface="Times New Roman" panose="02020603050405020304" pitchFamily="18" charset="0"/>
              </a:rPr>
              <a:t>Each Receiver takes up 1 core (or one thread, if running locally) on the machine it is running</a:t>
            </a:r>
          </a:p>
          <a:p>
            <a:r>
              <a:rPr lang="en-US" sz="1800" dirty="0">
                <a:latin typeface="Times New Roman" panose="02020603050405020304" pitchFamily="18" charset="0"/>
                <a:cs typeface="Times New Roman" panose="02020603050405020304" pitchFamily="18" charset="0"/>
              </a:rPr>
              <a:t>Consequent to the above point, each Spark Streaming application should be given sufficient number of cores (or threads) so that cores are available for the actual processing also</a:t>
            </a:r>
          </a:p>
          <a:p>
            <a:r>
              <a:rPr lang="en-US" sz="1800" dirty="0">
                <a:latin typeface="Times New Roman" panose="02020603050405020304" pitchFamily="18" charset="0"/>
                <a:cs typeface="Times New Roman" panose="02020603050405020304" pitchFamily="18" charset="0"/>
              </a:rPr>
              <a:t>All DStreams except file stream uses a Receiver</a:t>
            </a:r>
          </a:p>
        </p:txBody>
      </p:sp>
      <p:pic>
        <p:nvPicPr>
          <p:cNvPr id="4" name="Content Placeholder 4" descr="Spark Streaming Mechanism.png">
            <a:extLst>
              <a:ext uri="{FF2B5EF4-FFF2-40B4-BE49-F238E27FC236}">
                <a16:creationId xmlns:a16="http://schemas.microsoft.com/office/drawing/2014/main" id="{55C0C2F7-4953-497E-843D-F86130E37A1A}"/>
              </a:ext>
            </a:extLst>
          </p:cNvPr>
          <p:cNvPicPr>
            <a:picLocks noChangeAspect="1"/>
          </p:cNvPicPr>
          <p:nvPr/>
        </p:nvPicPr>
        <p:blipFill rotWithShape="1">
          <a:blip r:embed="rId3">
            <a:extLst>
              <a:ext uri="{28A0092B-C50C-407E-A947-70E740481C1C}">
                <a14:useLocalDpi xmlns:a14="http://schemas.microsoft.com/office/drawing/2010/main" val="0"/>
              </a:ext>
            </a:extLst>
          </a:blip>
          <a:srcRect t="-2623" b="-12513"/>
          <a:stretch/>
        </p:blipFill>
        <p:spPr>
          <a:xfrm>
            <a:off x="436836" y="3949479"/>
            <a:ext cx="8270328" cy="1854953"/>
          </a:xfrm>
          <a:prstGeom prst="rect">
            <a:avLst/>
          </a:prstGeom>
        </p:spPr>
      </p:pic>
      <p:sp>
        <p:nvSpPr>
          <p:cNvPr id="5" name="Rectangle 4">
            <a:extLst>
              <a:ext uri="{FF2B5EF4-FFF2-40B4-BE49-F238E27FC236}">
                <a16:creationId xmlns:a16="http://schemas.microsoft.com/office/drawing/2014/main" id="{ABC47F39-8BA3-4BF9-9F5F-6F876F588F75}"/>
              </a:ext>
            </a:extLst>
          </p:cNvPr>
          <p:cNvSpPr/>
          <p:nvPr/>
        </p:nvSpPr>
        <p:spPr>
          <a:xfrm>
            <a:off x="2305483" y="5784042"/>
            <a:ext cx="1043876" cy="369332"/>
          </a:xfrm>
          <a:prstGeom prst="rect">
            <a:avLst/>
          </a:prstGeom>
        </p:spPr>
        <p:txBody>
          <a:bodyPr wrap="none">
            <a:spAutoFit/>
          </a:bodyPr>
          <a:lstStyle/>
          <a:p>
            <a:r>
              <a:rPr lang="en-US" b="1" dirty="0">
                <a:solidFill>
                  <a:srgbClr val="FF0000"/>
                </a:solidFill>
                <a:latin typeface="Times New Roman" panose="02020603050405020304" pitchFamily="18" charset="0"/>
                <a:cs typeface="Times New Roman" panose="02020603050405020304" pitchFamily="18" charset="0"/>
              </a:rPr>
              <a:t>Receiver</a:t>
            </a:r>
            <a:endParaRPr lang="en-CA" dirty="0"/>
          </a:p>
        </p:txBody>
      </p:sp>
      <p:cxnSp>
        <p:nvCxnSpPr>
          <p:cNvPr id="7" name="Straight Arrow Connector 6">
            <a:extLst>
              <a:ext uri="{FF2B5EF4-FFF2-40B4-BE49-F238E27FC236}">
                <a16:creationId xmlns:a16="http://schemas.microsoft.com/office/drawing/2014/main" id="{CCA8732B-542E-4EA1-8270-D84460064ABE}"/>
              </a:ext>
            </a:extLst>
          </p:cNvPr>
          <p:cNvCxnSpPr>
            <a:cxnSpLocks/>
          </p:cNvCxnSpPr>
          <p:nvPr/>
        </p:nvCxnSpPr>
        <p:spPr>
          <a:xfrm flipV="1">
            <a:off x="2815390" y="5320840"/>
            <a:ext cx="0" cy="4904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7B93EEED-F51F-4078-A6BE-456851FD5C7B}"/>
              </a:ext>
            </a:extLst>
          </p:cNvPr>
          <p:cNvPicPr>
            <a:picLocks noChangeAspect="1"/>
          </p:cNvPicPr>
          <p:nvPr/>
        </p:nvPicPr>
        <p:blipFill rotWithShape="1">
          <a:blip r:embed="rId4"/>
          <a:srcRect b="58212"/>
          <a:stretch/>
        </p:blipFill>
        <p:spPr>
          <a:xfrm>
            <a:off x="959827" y="6267634"/>
            <a:ext cx="7496153" cy="369332"/>
          </a:xfrm>
          <a:prstGeom prst="rect">
            <a:avLst/>
          </a:prstGeom>
        </p:spPr>
      </p:pic>
    </p:spTree>
    <p:extLst>
      <p:ext uri="{BB962C8B-B14F-4D97-AF65-F5344CB8AC3E}">
        <p14:creationId xmlns:p14="http://schemas.microsoft.com/office/powerpoint/2010/main" val="3141334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39D8F-5BB9-4426-9E09-CC3483660F25}"/>
              </a:ext>
            </a:extLst>
          </p:cNvPr>
          <p:cNvPicPr>
            <a:picLocks noChangeAspect="1"/>
          </p:cNvPicPr>
          <p:nvPr/>
        </p:nvPicPr>
        <p:blipFill>
          <a:blip r:embed="rId3"/>
          <a:stretch>
            <a:fillRect/>
          </a:stretch>
        </p:blipFill>
        <p:spPr>
          <a:xfrm>
            <a:off x="754981" y="1104900"/>
            <a:ext cx="7200900" cy="4648200"/>
          </a:xfrm>
          <a:prstGeom prst="rect">
            <a:avLst/>
          </a:prstGeom>
        </p:spPr>
      </p:pic>
      <p:sp>
        <p:nvSpPr>
          <p:cNvPr id="3" name="Title 1">
            <a:extLst>
              <a:ext uri="{FF2B5EF4-FFF2-40B4-BE49-F238E27FC236}">
                <a16:creationId xmlns:a16="http://schemas.microsoft.com/office/drawing/2014/main" id="{B942A4D5-7241-4DB6-9897-0186948171E0}"/>
              </a:ext>
            </a:extLst>
          </p:cNvPr>
          <p:cNvSpPr>
            <a:spLocks noGrp="1"/>
          </p:cNvSpPr>
          <p:nvPr>
            <p:ph type="title"/>
          </p:nvPr>
        </p:nvSpPr>
        <p:spPr>
          <a:xfrm>
            <a:off x="279647" y="159228"/>
            <a:ext cx="8229600" cy="79956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Multiple source (union and *)</a:t>
            </a:r>
          </a:p>
        </p:txBody>
      </p:sp>
    </p:spTree>
    <p:extLst>
      <p:ext uri="{BB962C8B-B14F-4D97-AF65-F5344CB8AC3E}">
        <p14:creationId xmlns:p14="http://schemas.microsoft.com/office/powerpoint/2010/main" val="227102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B2328F-C6E7-4589-891C-481C5B6D915B}"/>
              </a:ext>
            </a:extLst>
          </p:cNvPr>
          <p:cNvPicPr>
            <a:picLocks noChangeAspect="1"/>
          </p:cNvPicPr>
          <p:nvPr/>
        </p:nvPicPr>
        <p:blipFill>
          <a:blip r:embed="rId3"/>
          <a:stretch>
            <a:fillRect/>
          </a:stretch>
        </p:blipFill>
        <p:spPr>
          <a:xfrm>
            <a:off x="84221" y="0"/>
            <a:ext cx="6838950" cy="942975"/>
          </a:xfrm>
          <a:prstGeom prst="rect">
            <a:avLst/>
          </a:prstGeom>
        </p:spPr>
      </p:pic>
      <p:pic>
        <p:nvPicPr>
          <p:cNvPr id="7" name="Picture 6">
            <a:extLst>
              <a:ext uri="{FF2B5EF4-FFF2-40B4-BE49-F238E27FC236}">
                <a16:creationId xmlns:a16="http://schemas.microsoft.com/office/drawing/2014/main" id="{0AA81817-CBB1-4C1A-B069-0A7E31701956}"/>
              </a:ext>
            </a:extLst>
          </p:cNvPr>
          <p:cNvPicPr>
            <a:picLocks noChangeAspect="1"/>
          </p:cNvPicPr>
          <p:nvPr/>
        </p:nvPicPr>
        <p:blipFill>
          <a:blip r:embed="rId4"/>
          <a:stretch>
            <a:fillRect/>
          </a:stretch>
        </p:blipFill>
        <p:spPr>
          <a:xfrm>
            <a:off x="84221" y="1051242"/>
            <a:ext cx="6275471" cy="897741"/>
          </a:xfrm>
          <a:prstGeom prst="rect">
            <a:avLst/>
          </a:prstGeom>
        </p:spPr>
      </p:pic>
      <p:pic>
        <p:nvPicPr>
          <p:cNvPr id="8" name="Picture 7">
            <a:extLst>
              <a:ext uri="{FF2B5EF4-FFF2-40B4-BE49-F238E27FC236}">
                <a16:creationId xmlns:a16="http://schemas.microsoft.com/office/drawing/2014/main" id="{3D097C2D-63C5-4D55-A859-AA2CDA9E8E17}"/>
              </a:ext>
            </a:extLst>
          </p:cNvPr>
          <p:cNvPicPr>
            <a:picLocks noChangeAspect="1"/>
          </p:cNvPicPr>
          <p:nvPr/>
        </p:nvPicPr>
        <p:blipFill>
          <a:blip r:embed="rId5"/>
          <a:stretch>
            <a:fillRect/>
          </a:stretch>
        </p:blipFill>
        <p:spPr>
          <a:xfrm>
            <a:off x="0" y="1948983"/>
            <a:ext cx="8875776" cy="4928649"/>
          </a:xfrm>
          <a:prstGeom prst="rect">
            <a:avLst/>
          </a:prstGeom>
        </p:spPr>
      </p:pic>
    </p:spTree>
    <p:extLst>
      <p:ext uri="{BB962C8B-B14F-4D97-AF65-F5344CB8AC3E}">
        <p14:creationId xmlns:p14="http://schemas.microsoft.com/office/powerpoint/2010/main" val="42620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C1745-90BE-403C-B866-C2FC3F5C6AA2}"/>
              </a:ext>
            </a:extLst>
          </p:cNvPr>
          <p:cNvPicPr>
            <a:picLocks noChangeAspect="1"/>
          </p:cNvPicPr>
          <p:nvPr/>
        </p:nvPicPr>
        <p:blipFill>
          <a:blip r:embed="rId3"/>
          <a:stretch>
            <a:fillRect/>
          </a:stretch>
        </p:blipFill>
        <p:spPr>
          <a:xfrm>
            <a:off x="218824" y="242135"/>
            <a:ext cx="7286625" cy="1200150"/>
          </a:xfrm>
          <a:prstGeom prst="rect">
            <a:avLst/>
          </a:prstGeom>
        </p:spPr>
      </p:pic>
      <p:pic>
        <p:nvPicPr>
          <p:cNvPr id="3" name="Picture 2">
            <a:extLst>
              <a:ext uri="{FF2B5EF4-FFF2-40B4-BE49-F238E27FC236}">
                <a16:creationId xmlns:a16="http://schemas.microsoft.com/office/drawing/2014/main" id="{E681BB9A-0675-4701-BDBF-8BB1057A344D}"/>
              </a:ext>
            </a:extLst>
          </p:cNvPr>
          <p:cNvPicPr>
            <a:picLocks noChangeAspect="1"/>
          </p:cNvPicPr>
          <p:nvPr/>
        </p:nvPicPr>
        <p:blipFill>
          <a:blip r:embed="rId4"/>
          <a:stretch>
            <a:fillRect/>
          </a:stretch>
        </p:blipFill>
        <p:spPr>
          <a:xfrm>
            <a:off x="218824" y="1538788"/>
            <a:ext cx="7162800" cy="1133475"/>
          </a:xfrm>
          <a:prstGeom prst="rect">
            <a:avLst/>
          </a:prstGeom>
        </p:spPr>
      </p:pic>
      <p:pic>
        <p:nvPicPr>
          <p:cNvPr id="4" name="Picture 3">
            <a:extLst>
              <a:ext uri="{FF2B5EF4-FFF2-40B4-BE49-F238E27FC236}">
                <a16:creationId xmlns:a16="http://schemas.microsoft.com/office/drawing/2014/main" id="{BEB90C89-EF4B-45BE-BB82-2B57EE277F1D}"/>
              </a:ext>
            </a:extLst>
          </p:cNvPr>
          <p:cNvPicPr>
            <a:picLocks noChangeAspect="1"/>
          </p:cNvPicPr>
          <p:nvPr/>
        </p:nvPicPr>
        <p:blipFill>
          <a:blip r:embed="rId5"/>
          <a:stretch>
            <a:fillRect/>
          </a:stretch>
        </p:blipFill>
        <p:spPr>
          <a:xfrm>
            <a:off x="0" y="2768766"/>
            <a:ext cx="9144000" cy="2163847"/>
          </a:xfrm>
          <a:prstGeom prst="rect">
            <a:avLst/>
          </a:prstGeom>
        </p:spPr>
      </p:pic>
      <p:pic>
        <p:nvPicPr>
          <p:cNvPr id="6" name="Picture 5">
            <a:extLst>
              <a:ext uri="{FF2B5EF4-FFF2-40B4-BE49-F238E27FC236}">
                <a16:creationId xmlns:a16="http://schemas.microsoft.com/office/drawing/2014/main" id="{85F1A009-44AB-4534-ABFE-2BB9267BF5E4}"/>
              </a:ext>
            </a:extLst>
          </p:cNvPr>
          <p:cNvPicPr>
            <a:picLocks noChangeAspect="1"/>
          </p:cNvPicPr>
          <p:nvPr/>
        </p:nvPicPr>
        <p:blipFill rotWithShape="1">
          <a:blip r:embed="rId6"/>
          <a:srcRect t="44823" b="50000"/>
          <a:stretch/>
        </p:blipFill>
        <p:spPr>
          <a:xfrm>
            <a:off x="971550" y="5678905"/>
            <a:ext cx="7200900" cy="240632"/>
          </a:xfrm>
          <a:prstGeom prst="rect">
            <a:avLst/>
          </a:prstGeom>
        </p:spPr>
      </p:pic>
      <p:cxnSp>
        <p:nvCxnSpPr>
          <p:cNvPr id="8" name="Straight Arrow Connector 7">
            <a:extLst>
              <a:ext uri="{FF2B5EF4-FFF2-40B4-BE49-F238E27FC236}">
                <a16:creationId xmlns:a16="http://schemas.microsoft.com/office/drawing/2014/main" id="{BA421787-271A-4485-A988-590CB936BEF1}"/>
              </a:ext>
            </a:extLst>
          </p:cNvPr>
          <p:cNvCxnSpPr/>
          <p:nvPr/>
        </p:nvCxnSpPr>
        <p:spPr>
          <a:xfrm flipH="1">
            <a:off x="5943600" y="5233737"/>
            <a:ext cx="649705" cy="3248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969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F680699B-4FF9-4813-88DA-5057AEF6D6F3}"/>
              </a:ext>
            </a:extLst>
          </p:cNvPr>
          <p:cNvCxnSpPr/>
          <p:nvPr/>
        </p:nvCxnSpPr>
        <p:spPr>
          <a:xfrm flipH="1">
            <a:off x="7020426" y="1377866"/>
            <a:ext cx="757990" cy="4932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11">
            <a:extLst>
              <a:ext uri="{FF2B5EF4-FFF2-40B4-BE49-F238E27FC236}">
                <a16:creationId xmlns:a16="http://schemas.microsoft.com/office/drawing/2014/main" id="{F703259E-7AF5-483C-B240-72CBF3463AD6}"/>
              </a:ext>
            </a:extLst>
          </p:cNvPr>
          <p:cNvPicPr>
            <a:picLocks noChangeAspect="1"/>
          </p:cNvPicPr>
          <p:nvPr/>
        </p:nvPicPr>
        <p:blipFill rotWithShape="1">
          <a:blip r:embed="rId3"/>
          <a:srcRect r="8167"/>
          <a:stretch/>
        </p:blipFill>
        <p:spPr>
          <a:xfrm>
            <a:off x="96503" y="129089"/>
            <a:ext cx="6761498" cy="4857750"/>
          </a:xfrm>
          <a:prstGeom prst="rect">
            <a:avLst/>
          </a:prstGeom>
        </p:spPr>
      </p:pic>
      <p:sp>
        <p:nvSpPr>
          <p:cNvPr id="2" name="Rectangle 1">
            <a:extLst>
              <a:ext uri="{FF2B5EF4-FFF2-40B4-BE49-F238E27FC236}">
                <a16:creationId xmlns:a16="http://schemas.microsoft.com/office/drawing/2014/main" id="{EB0243FB-C500-4608-B2F4-19B0C180890D}"/>
              </a:ext>
            </a:extLst>
          </p:cNvPr>
          <p:cNvSpPr/>
          <p:nvPr/>
        </p:nvSpPr>
        <p:spPr>
          <a:xfrm>
            <a:off x="96503" y="6336666"/>
            <a:ext cx="455047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One threat per core </a:t>
            </a:r>
            <a:r>
              <a:rPr lang="en-CA" dirty="0" err="1">
                <a:solidFill>
                  <a:srgbClr val="FF0000"/>
                </a:solidFill>
                <a:latin typeface="Times New Roman" panose="02020603050405020304" pitchFamily="18" charset="0"/>
                <a:cs typeface="Times New Roman" panose="02020603050405020304" pitchFamily="18" charset="0"/>
              </a:rPr>
              <a:t>cpu</a:t>
            </a:r>
            <a:r>
              <a:rPr lang="en-CA" dirty="0">
                <a:solidFill>
                  <a:srgbClr val="FF0000"/>
                </a:solidFill>
                <a:latin typeface="Times New Roman" panose="02020603050405020304" pitchFamily="18" charset="0"/>
                <a:cs typeface="Times New Roman" panose="02020603050405020304" pitchFamily="18" charset="0"/>
              </a:rPr>
              <a:t> on the local machine </a:t>
            </a:r>
          </a:p>
        </p:txBody>
      </p:sp>
    </p:spTree>
    <p:extLst>
      <p:ext uri="{BB962C8B-B14F-4D97-AF65-F5344CB8AC3E}">
        <p14:creationId xmlns:p14="http://schemas.microsoft.com/office/powerpoint/2010/main" val="376400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D1B83-AB5E-4451-8157-BFC1BB764BC4}"/>
              </a:ext>
            </a:extLst>
          </p:cNvPr>
          <p:cNvPicPr>
            <a:picLocks noChangeAspect="1"/>
          </p:cNvPicPr>
          <p:nvPr/>
        </p:nvPicPr>
        <p:blipFill>
          <a:blip r:embed="rId3"/>
          <a:stretch>
            <a:fillRect/>
          </a:stretch>
        </p:blipFill>
        <p:spPr>
          <a:xfrm>
            <a:off x="95752" y="162927"/>
            <a:ext cx="5342522" cy="916264"/>
          </a:xfrm>
          <a:prstGeom prst="rect">
            <a:avLst/>
          </a:prstGeom>
        </p:spPr>
      </p:pic>
      <p:pic>
        <p:nvPicPr>
          <p:cNvPr id="3" name="Picture 2">
            <a:extLst>
              <a:ext uri="{FF2B5EF4-FFF2-40B4-BE49-F238E27FC236}">
                <a16:creationId xmlns:a16="http://schemas.microsoft.com/office/drawing/2014/main" id="{AEB395EF-AD83-483E-B8CA-8F19559AC164}"/>
              </a:ext>
            </a:extLst>
          </p:cNvPr>
          <p:cNvPicPr>
            <a:picLocks noChangeAspect="1"/>
          </p:cNvPicPr>
          <p:nvPr/>
        </p:nvPicPr>
        <p:blipFill>
          <a:blip r:embed="rId4"/>
          <a:stretch>
            <a:fillRect/>
          </a:stretch>
        </p:blipFill>
        <p:spPr>
          <a:xfrm>
            <a:off x="95752" y="1098241"/>
            <a:ext cx="5342522" cy="968616"/>
          </a:xfrm>
          <a:prstGeom prst="rect">
            <a:avLst/>
          </a:prstGeom>
        </p:spPr>
      </p:pic>
      <p:pic>
        <p:nvPicPr>
          <p:cNvPr id="4" name="Picture 3">
            <a:extLst>
              <a:ext uri="{FF2B5EF4-FFF2-40B4-BE49-F238E27FC236}">
                <a16:creationId xmlns:a16="http://schemas.microsoft.com/office/drawing/2014/main" id="{089882EE-0F67-4786-A5DD-3EBE0DBBAC38}"/>
              </a:ext>
            </a:extLst>
          </p:cNvPr>
          <p:cNvPicPr>
            <a:picLocks noChangeAspect="1"/>
          </p:cNvPicPr>
          <p:nvPr/>
        </p:nvPicPr>
        <p:blipFill>
          <a:blip r:embed="rId5"/>
          <a:stretch>
            <a:fillRect/>
          </a:stretch>
        </p:blipFill>
        <p:spPr>
          <a:xfrm>
            <a:off x="1225717" y="1804737"/>
            <a:ext cx="7918284" cy="5053263"/>
          </a:xfrm>
          <a:prstGeom prst="rect">
            <a:avLst/>
          </a:prstGeom>
        </p:spPr>
      </p:pic>
    </p:spTree>
    <p:extLst>
      <p:ext uri="{BB962C8B-B14F-4D97-AF65-F5344CB8AC3E}">
        <p14:creationId xmlns:p14="http://schemas.microsoft.com/office/powerpoint/2010/main" val="3597126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47" y="159228"/>
            <a:ext cx="8229600" cy="79956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Receiver - Storage Level</a:t>
            </a:r>
          </a:p>
        </p:txBody>
      </p:sp>
      <p:sp>
        <p:nvSpPr>
          <p:cNvPr id="3" name="Content Placeholder 2"/>
          <p:cNvSpPr>
            <a:spLocks noGrp="1"/>
          </p:cNvSpPr>
          <p:nvPr>
            <p:ph idx="1"/>
          </p:nvPr>
        </p:nvSpPr>
        <p:spPr>
          <a:xfrm>
            <a:off x="148590" y="1508760"/>
            <a:ext cx="8709660" cy="4617403"/>
          </a:xfrm>
        </p:spPr>
        <p:txBody>
          <a:bodyPr>
            <a:normAutofit/>
          </a:bodyPr>
          <a:lstStyle/>
          <a:p>
            <a:r>
              <a:rPr lang="en-US" sz="1800" dirty="0">
                <a:latin typeface="Times New Roman" panose="02020603050405020304" pitchFamily="18" charset="0"/>
                <a:cs typeface="Times New Roman" panose="02020603050405020304" pitchFamily="18" charset="0"/>
              </a:rPr>
              <a:t>Default Storage Level is Mem_Disk_Ser_2 </a:t>
            </a:r>
          </a:p>
          <a:p>
            <a:r>
              <a:rPr lang="en-US" sz="1800" dirty="0">
                <a:latin typeface="Times New Roman" panose="02020603050405020304" pitchFamily="18" charset="0"/>
                <a:cs typeface="Times New Roman" panose="02020603050405020304" pitchFamily="18" charset="0"/>
              </a:rPr>
              <a:t>The default storage level can be overridden while reading the stream</a:t>
            </a:r>
          </a:p>
        </p:txBody>
      </p:sp>
      <p:pic>
        <p:nvPicPr>
          <p:cNvPr id="4" name="Picture 3">
            <a:extLst>
              <a:ext uri="{FF2B5EF4-FFF2-40B4-BE49-F238E27FC236}">
                <a16:creationId xmlns:a16="http://schemas.microsoft.com/office/drawing/2014/main" id="{EB5CEC64-BA6F-4D26-9C36-5849F70659D6}"/>
              </a:ext>
            </a:extLst>
          </p:cNvPr>
          <p:cNvPicPr>
            <a:picLocks noChangeAspect="1"/>
          </p:cNvPicPr>
          <p:nvPr/>
        </p:nvPicPr>
        <p:blipFill>
          <a:blip r:embed="rId3"/>
          <a:stretch>
            <a:fillRect/>
          </a:stretch>
        </p:blipFill>
        <p:spPr>
          <a:xfrm>
            <a:off x="0" y="3984184"/>
            <a:ext cx="9077325" cy="550509"/>
          </a:xfrm>
          <a:prstGeom prst="rect">
            <a:avLst/>
          </a:prstGeom>
        </p:spPr>
      </p:pic>
    </p:spTree>
    <p:extLst>
      <p:ext uri="{BB962C8B-B14F-4D97-AF65-F5344CB8AC3E}">
        <p14:creationId xmlns:p14="http://schemas.microsoft.com/office/powerpoint/2010/main" val="1540749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259"/>
            <a:ext cx="8229600" cy="856330"/>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Receiver Reliability</a:t>
            </a:r>
          </a:p>
        </p:txBody>
      </p:sp>
      <p:sp>
        <p:nvSpPr>
          <p:cNvPr id="3" name="Content Placeholder 2"/>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Reliable Receiver: </a:t>
            </a:r>
            <a:r>
              <a:rPr lang="en-US" sz="1800" dirty="0">
                <a:latin typeface="Times New Roman" panose="02020603050405020304" pitchFamily="18" charset="0"/>
                <a:cs typeface="Times New Roman" panose="02020603050405020304" pitchFamily="18" charset="0"/>
              </a:rPr>
              <a:t>A reliable receiver correctly sends acknowledgment to a reliable source when the data has been received and stored in Spark with replication. Examples include </a:t>
            </a:r>
            <a:r>
              <a:rPr lang="en-US" sz="1800" dirty="0">
                <a:solidFill>
                  <a:srgbClr val="FF0000"/>
                </a:solidFill>
                <a:latin typeface="Times New Roman" panose="02020603050405020304" pitchFamily="18" charset="0"/>
                <a:cs typeface="Times New Roman" panose="02020603050405020304" pitchFamily="18" charset="0"/>
              </a:rPr>
              <a:t>Kafka, Flume &amp; Kinesis Receivers</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Unreliable Receiver </a:t>
            </a:r>
            <a:r>
              <a:rPr lang="en-US" sz="1800" dirty="0">
                <a:latin typeface="Times New Roman" panose="02020603050405020304" pitchFamily="18" charset="0"/>
                <a:cs typeface="Times New Roman" panose="02020603050405020304" pitchFamily="18" charset="0"/>
              </a:rPr>
              <a:t>: An unreliable receiver does not send acknowledgment to a source. This can be used for sources that do not support acknowledgment, or even for reliable sources when one does not want or need to go into the complexity of acknowledgment.</a:t>
            </a:r>
          </a:p>
        </p:txBody>
      </p:sp>
    </p:spTree>
    <p:extLst>
      <p:ext uri="{BB962C8B-B14F-4D97-AF65-F5344CB8AC3E}">
        <p14:creationId xmlns:p14="http://schemas.microsoft.com/office/powerpoint/2010/main" val="1038611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884" y="0"/>
            <a:ext cx="8229600" cy="796173"/>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DStream Transformations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map</a:t>
            </a:r>
          </a:p>
          <a:p>
            <a:r>
              <a:rPr lang="en-US" sz="1800" b="1" dirty="0" err="1">
                <a:latin typeface="Times New Roman" panose="02020603050405020304" pitchFamily="18" charset="0"/>
                <a:cs typeface="Times New Roman" panose="02020603050405020304" pitchFamily="18" charset="0"/>
              </a:rPr>
              <a:t>flatMap</a:t>
            </a: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filter</a:t>
            </a:r>
          </a:p>
          <a:p>
            <a:r>
              <a:rPr lang="it-IT" sz="1800" dirty="0">
                <a:latin typeface="Times New Roman" panose="02020603050405020304" pitchFamily="18" charset="0"/>
                <a:cs typeface="Times New Roman" panose="02020603050405020304" pitchFamily="18" charset="0"/>
              </a:rPr>
              <a:t>repartition</a:t>
            </a:r>
          </a:p>
          <a:p>
            <a:r>
              <a:rPr lang="en-US" sz="1800" dirty="0">
                <a:latin typeface="Times New Roman" panose="02020603050405020304" pitchFamily="18" charset="0"/>
                <a:cs typeface="Times New Roman" panose="02020603050405020304" pitchFamily="18" charset="0"/>
              </a:rPr>
              <a:t>union</a:t>
            </a:r>
          </a:p>
          <a:p>
            <a:r>
              <a:rPr lang="en-US" sz="1800" dirty="0">
                <a:latin typeface="Times New Roman" panose="02020603050405020304" pitchFamily="18" charset="0"/>
                <a:cs typeface="Times New Roman" panose="02020603050405020304" pitchFamily="18" charset="0"/>
              </a:rPr>
              <a:t>count</a:t>
            </a:r>
          </a:p>
          <a:p>
            <a:r>
              <a:rPr lang="en-US" sz="1800" dirty="0">
                <a:latin typeface="Times New Roman" panose="02020603050405020304" pitchFamily="18" charset="0"/>
                <a:cs typeface="Times New Roman" panose="02020603050405020304" pitchFamily="18" charset="0"/>
              </a:rPr>
              <a:t>reduce</a:t>
            </a:r>
          </a:p>
          <a:p>
            <a:r>
              <a:rPr lang="en-US" sz="1800" dirty="0" err="1">
                <a:latin typeface="Times New Roman" panose="02020603050405020304" pitchFamily="18" charset="0"/>
                <a:cs typeface="Times New Roman" panose="02020603050405020304" pitchFamily="18" charset="0"/>
              </a:rPr>
              <a:t>countByValue</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reduceByKey</a:t>
            </a:r>
            <a:endParaRPr lang="en-US" sz="1800" dirty="0">
              <a:latin typeface="Times New Roman" panose="02020603050405020304" pitchFamily="18" charset="0"/>
              <a:cs typeface="Times New Roman" panose="02020603050405020304" pitchFamily="18" charset="0"/>
            </a:endParaRPr>
          </a:p>
          <a:p>
            <a:r>
              <a:rPr lang="fi-FI" sz="1800" dirty="0">
                <a:latin typeface="Times New Roman" panose="02020603050405020304" pitchFamily="18" charset="0"/>
                <a:cs typeface="Times New Roman" panose="02020603050405020304" pitchFamily="18" charset="0"/>
              </a:rPr>
              <a:t>join</a:t>
            </a:r>
          </a:p>
          <a:p>
            <a:r>
              <a:rPr lang="fr-FR" sz="1800" dirty="0" err="1">
                <a:latin typeface="Times New Roman" panose="02020603050405020304" pitchFamily="18" charset="0"/>
                <a:cs typeface="Times New Roman" panose="02020603050405020304" pitchFamily="18" charset="0"/>
              </a:rPr>
              <a:t>cogroup</a:t>
            </a:r>
            <a:endParaRPr lang="fr-FR"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transform</a:t>
            </a:r>
          </a:p>
          <a:p>
            <a:r>
              <a:rPr lang="en-US" sz="1800" dirty="0" err="1">
                <a:latin typeface="Times New Roman" panose="02020603050405020304" pitchFamily="18" charset="0"/>
                <a:cs typeface="Times New Roman" panose="02020603050405020304" pitchFamily="18" charset="0"/>
              </a:rPr>
              <a:t>updateStateByKey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447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13931-C9BB-445D-B3A8-89C1C44112A9}"/>
              </a:ext>
            </a:extLst>
          </p:cNvPr>
          <p:cNvPicPr>
            <a:picLocks noChangeAspect="1"/>
          </p:cNvPicPr>
          <p:nvPr/>
        </p:nvPicPr>
        <p:blipFill>
          <a:blip r:embed="rId2"/>
          <a:stretch>
            <a:fillRect/>
          </a:stretch>
        </p:blipFill>
        <p:spPr>
          <a:xfrm>
            <a:off x="390030" y="453427"/>
            <a:ext cx="3257550" cy="3362325"/>
          </a:xfrm>
          <a:prstGeom prst="rect">
            <a:avLst/>
          </a:prstGeom>
        </p:spPr>
      </p:pic>
      <p:sp>
        <p:nvSpPr>
          <p:cNvPr id="5" name="Rectangle 4">
            <a:extLst>
              <a:ext uri="{FF2B5EF4-FFF2-40B4-BE49-F238E27FC236}">
                <a16:creationId xmlns:a16="http://schemas.microsoft.com/office/drawing/2014/main" id="{98E62435-4FA5-474B-89D0-6E8C19E446B5}"/>
              </a:ext>
            </a:extLst>
          </p:cNvPr>
          <p:cNvSpPr/>
          <p:nvPr/>
        </p:nvSpPr>
        <p:spPr>
          <a:xfrm>
            <a:off x="270163" y="6211233"/>
            <a:ext cx="8603673" cy="646331"/>
          </a:xfrm>
          <a:prstGeom prst="rect">
            <a:avLst/>
          </a:prstGeom>
        </p:spPr>
        <p:txBody>
          <a:bodyPr wrap="square">
            <a:spAutoFit/>
          </a:bodyPr>
          <a:lstStyle/>
          <a:p>
            <a:r>
              <a:rPr lang="en-CA" dirty="0">
                <a:hlinkClick r:id="rId3"/>
              </a:rPr>
              <a:t>https://mvnrepository.com/artifact/org.apache.spark/spark-streaming</a:t>
            </a:r>
            <a:endParaRPr lang="en-CA" dirty="0"/>
          </a:p>
          <a:p>
            <a:endParaRPr lang="en-CA" dirty="0"/>
          </a:p>
        </p:txBody>
      </p:sp>
      <p:pic>
        <p:nvPicPr>
          <p:cNvPr id="6" name="Picture 5">
            <a:extLst>
              <a:ext uri="{FF2B5EF4-FFF2-40B4-BE49-F238E27FC236}">
                <a16:creationId xmlns:a16="http://schemas.microsoft.com/office/drawing/2014/main" id="{C661BF56-C4D2-4B73-835F-8948C88E741D}"/>
              </a:ext>
            </a:extLst>
          </p:cNvPr>
          <p:cNvPicPr>
            <a:picLocks noChangeAspect="1"/>
          </p:cNvPicPr>
          <p:nvPr/>
        </p:nvPicPr>
        <p:blipFill>
          <a:blip r:embed="rId4"/>
          <a:stretch>
            <a:fillRect/>
          </a:stretch>
        </p:blipFill>
        <p:spPr>
          <a:xfrm>
            <a:off x="4062598" y="229533"/>
            <a:ext cx="4533900" cy="5981700"/>
          </a:xfrm>
          <a:prstGeom prst="rect">
            <a:avLst/>
          </a:prstGeom>
        </p:spPr>
      </p:pic>
    </p:spTree>
    <p:extLst>
      <p:ext uri="{BB962C8B-B14F-4D97-AF65-F5344CB8AC3E}">
        <p14:creationId xmlns:p14="http://schemas.microsoft.com/office/powerpoint/2010/main" val="191123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09453-D5CD-4564-A82B-37D93BD53B49}"/>
              </a:ext>
            </a:extLst>
          </p:cNvPr>
          <p:cNvPicPr>
            <a:picLocks noChangeAspect="1"/>
          </p:cNvPicPr>
          <p:nvPr/>
        </p:nvPicPr>
        <p:blipFill>
          <a:blip r:embed="rId3"/>
          <a:stretch>
            <a:fillRect/>
          </a:stretch>
        </p:blipFill>
        <p:spPr>
          <a:xfrm>
            <a:off x="880560" y="121068"/>
            <a:ext cx="6829425" cy="4714875"/>
          </a:xfrm>
          <a:prstGeom prst="rect">
            <a:avLst/>
          </a:prstGeom>
        </p:spPr>
      </p:pic>
      <p:pic>
        <p:nvPicPr>
          <p:cNvPr id="3" name="Picture 2">
            <a:extLst>
              <a:ext uri="{FF2B5EF4-FFF2-40B4-BE49-F238E27FC236}">
                <a16:creationId xmlns:a16="http://schemas.microsoft.com/office/drawing/2014/main" id="{8A033D57-0933-4708-B511-0551B5FEA247}"/>
              </a:ext>
            </a:extLst>
          </p:cNvPr>
          <p:cNvPicPr>
            <a:picLocks noChangeAspect="1"/>
          </p:cNvPicPr>
          <p:nvPr/>
        </p:nvPicPr>
        <p:blipFill>
          <a:blip r:embed="rId4"/>
          <a:stretch>
            <a:fillRect/>
          </a:stretch>
        </p:blipFill>
        <p:spPr>
          <a:xfrm>
            <a:off x="0" y="5315701"/>
            <a:ext cx="9144000" cy="485775"/>
          </a:xfrm>
          <a:prstGeom prst="rect">
            <a:avLst/>
          </a:prstGeom>
        </p:spPr>
      </p:pic>
    </p:spTree>
    <p:extLst>
      <p:ext uri="{BB962C8B-B14F-4D97-AF65-F5344CB8AC3E}">
        <p14:creationId xmlns:p14="http://schemas.microsoft.com/office/powerpoint/2010/main" val="1487720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F6C79C-4D4A-471D-815C-DB5106AA9413}"/>
              </a:ext>
            </a:extLst>
          </p:cNvPr>
          <p:cNvPicPr>
            <a:picLocks noChangeAspect="1"/>
          </p:cNvPicPr>
          <p:nvPr/>
        </p:nvPicPr>
        <p:blipFill>
          <a:blip r:embed="rId3"/>
          <a:stretch>
            <a:fillRect/>
          </a:stretch>
        </p:blipFill>
        <p:spPr>
          <a:xfrm>
            <a:off x="125078" y="672901"/>
            <a:ext cx="3190875" cy="1228725"/>
          </a:xfrm>
          <a:prstGeom prst="rect">
            <a:avLst/>
          </a:prstGeom>
        </p:spPr>
      </p:pic>
      <p:pic>
        <p:nvPicPr>
          <p:cNvPr id="3" name="Picture 2">
            <a:extLst>
              <a:ext uri="{FF2B5EF4-FFF2-40B4-BE49-F238E27FC236}">
                <a16:creationId xmlns:a16="http://schemas.microsoft.com/office/drawing/2014/main" id="{7368EB05-9639-43B6-ACB0-FD7E010B8D20}"/>
              </a:ext>
            </a:extLst>
          </p:cNvPr>
          <p:cNvPicPr>
            <a:picLocks noChangeAspect="1"/>
          </p:cNvPicPr>
          <p:nvPr/>
        </p:nvPicPr>
        <p:blipFill>
          <a:blip r:embed="rId4"/>
          <a:stretch>
            <a:fillRect/>
          </a:stretch>
        </p:blipFill>
        <p:spPr>
          <a:xfrm>
            <a:off x="79959" y="4974800"/>
            <a:ext cx="3457575" cy="1666875"/>
          </a:xfrm>
          <a:prstGeom prst="rect">
            <a:avLst/>
          </a:prstGeom>
        </p:spPr>
      </p:pic>
      <p:pic>
        <p:nvPicPr>
          <p:cNvPr id="4" name="Picture 3">
            <a:extLst>
              <a:ext uri="{FF2B5EF4-FFF2-40B4-BE49-F238E27FC236}">
                <a16:creationId xmlns:a16="http://schemas.microsoft.com/office/drawing/2014/main" id="{734A28D8-7B8C-4F9F-804F-658C4FDBB869}"/>
              </a:ext>
            </a:extLst>
          </p:cNvPr>
          <p:cNvPicPr>
            <a:picLocks noChangeAspect="1"/>
          </p:cNvPicPr>
          <p:nvPr/>
        </p:nvPicPr>
        <p:blipFill rotWithShape="1">
          <a:blip r:embed="rId5"/>
          <a:srcRect r="4670"/>
          <a:stretch/>
        </p:blipFill>
        <p:spPr>
          <a:xfrm>
            <a:off x="3003634" y="2798095"/>
            <a:ext cx="6140366" cy="1612492"/>
          </a:xfrm>
          <a:prstGeom prst="rect">
            <a:avLst/>
          </a:prstGeom>
        </p:spPr>
      </p:pic>
      <p:cxnSp>
        <p:nvCxnSpPr>
          <p:cNvPr id="6" name="Straight Arrow Connector 5">
            <a:extLst>
              <a:ext uri="{FF2B5EF4-FFF2-40B4-BE49-F238E27FC236}">
                <a16:creationId xmlns:a16="http://schemas.microsoft.com/office/drawing/2014/main" id="{966A98CB-7804-42F9-AD10-371AA7EEDBC6}"/>
              </a:ext>
            </a:extLst>
          </p:cNvPr>
          <p:cNvCxnSpPr/>
          <p:nvPr/>
        </p:nvCxnSpPr>
        <p:spPr>
          <a:xfrm>
            <a:off x="517358" y="1552074"/>
            <a:ext cx="2358189" cy="1876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a:extLst>
              <a:ext uri="{FF2B5EF4-FFF2-40B4-BE49-F238E27FC236}">
                <a16:creationId xmlns:a16="http://schemas.microsoft.com/office/drawing/2014/main" id="{8B8FD4F7-6414-4E28-AE1E-593596B9AD6E}"/>
              </a:ext>
            </a:extLst>
          </p:cNvPr>
          <p:cNvCxnSpPr>
            <a:cxnSpLocks/>
          </p:cNvCxnSpPr>
          <p:nvPr/>
        </p:nvCxnSpPr>
        <p:spPr>
          <a:xfrm flipV="1">
            <a:off x="433137" y="4067288"/>
            <a:ext cx="2466472" cy="17409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6DEE33-2E6B-469C-B3D5-37C4EEFC7675}"/>
              </a:ext>
            </a:extLst>
          </p:cNvPr>
          <p:cNvCxnSpPr>
            <a:cxnSpLocks/>
          </p:cNvCxnSpPr>
          <p:nvPr/>
        </p:nvCxnSpPr>
        <p:spPr>
          <a:xfrm>
            <a:off x="1057275" y="9144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1232E4-6D80-42FE-A029-8BAA4E8D7A33}"/>
              </a:ext>
            </a:extLst>
          </p:cNvPr>
          <p:cNvCxnSpPr>
            <a:cxnSpLocks/>
          </p:cNvCxnSpPr>
          <p:nvPr/>
        </p:nvCxnSpPr>
        <p:spPr>
          <a:xfrm>
            <a:off x="981075" y="5362575"/>
            <a:ext cx="381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678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9E580E-445B-421C-A3E3-0757F286F4FA}"/>
              </a:ext>
            </a:extLst>
          </p:cNvPr>
          <p:cNvSpPr/>
          <p:nvPr/>
        </p:nvSpPr>
        <p:spPr>
          <a:xfrm>
            <a:off x="171406" y="-4705"/>
            <a:ext cx="3861057" cy="646331"/>
          </a:xfrm>
          <a:prstGeom prst="rect">
            <a:avLst/>
          </a:prstGeom>
        </p:spPr>
        <p:txBody>
          <a:bodyPr wrap="none">
            <a:spAutoFit/>
          </a:bodyPr>
          <a:lstStyle/>
          <a:p>
            <a:r>
              <a:rPr lang="en-CA" sz="3600" b="1" dirty="0">
                <a:solidFill>
                  <a:srgbClr val="FF0000"/>
                </a:solidFill>
                <a:latin typeface="Times New Roman" panose="02020603050405020304" pitchFamily="18" charset="0"/>
                <a:cs typeface="Times New Roman" panose="02020603050405020304" pitchFamily="18" charset="0"/>
              </a:rPr>
              <a:t>Map vs Transform</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2CF647-D795-4D7E-BA2E-A67955677600}"/>
              </a:ext>
            </a:extLst>
          </p:cNvPr>
          <p:cNvPicPr>
            <a:picLocks noChangeAspect="1"/>
          </p:cNvPicPr>
          <p:nvPr/>
        </p:nvPicPr>
        <p:blipFill>
          <a:blip r:embed="rId3"/>
          <a:stretch>
            <a:fillRect/>
          </a:stretch>
        </p:blipFill>
        <p:spPr>
          <a:xfrm>
            <a:off x="0" y="814445"/>
            <a:ext cx="9144000" cy="5229109"/>
          </a:xfrm>
          <a:prstGeom prst="rect">
            <a:avLst/>
          </a:prstGeom>
        </p:spPr>
      </p:pic>
      <p:sp>
        <p:nvSpPr>
          <p:cNvPr id="2" name="Rectangle 1">
            <a:extLst>
              <a:ext uri="{FF2B5EF4-FFF2-40B4-BE49-F238E27FC236}">
                <a16:creationId xmlns:a16="http://schemas.microsoft.com/office/drawing/2014/main" id="{1F255C17-74A9-4E0E-827C-63058CE50FB0}"/>
              </a:ext>
            </a:extLst>
          </p:cNvPr>
          <p:cNvSpPr/>
          <p:nvPr/>
        </p:nvSpPr>
        <p:spPr>
          <a:xfrm>
            <a:off x="5838825" y="4401235"/>
            <a:ext cx="3067050" cy="646331"/>
          </a:xfrm>
          <a:prstGeom prst="rect">
            <a:avLst/>
          </a:prstGeom>
        </p:spPr>
        <p:txBody>
          <a:bodyPr wrap="square">
            <a:spAutoFit/>
          </a:bodyPr>
          <a:lstStyle/>
          <a:p>
            <a:pPr lvl="0" defTabSz="914400">
              <a:defRPr/>
            </a:pPr>
            <a:r>
              <a:rPr lang="en-CA" dirty="0" err="1">
                <a:latin typeface="Times New Roman" panose="02020603050405020304" pitchFamily="18" charset="0"/>
                <a:cs typeface="Times New Roman" panose="02020603050405020304" pitchFamily="18" charset="0"/>
              </a:rPr>
              <a:t>Line.transform</a:t>
            </a:r>
            <a:r>
              <a:rPr lang="en-CA" dirty="0">
                <a:latin typeface="Times New Roman" panose="02020603050405020304" pitchFamily="18" charset="0"/>
                <a:cs typeface="Times New Roman" panose="02020603050405020304" pitchFamily="18" charset="0"/>
              </a:rPr>
              <a:t>  : RDD Level</a:t>
            </a:r>
          </a:p>
          <a:p>
            <a:pPr lvl="0" defTabSz="914400">
              <a:defRPr/>
            </a:pPr>
            <a:r>
              <a:rPr lang="en-CA" dirty="0" err="1">
                <a:latin typeface="Times New Roman" panose="02020603050405020304" pitchFamily="18" charset="0"/>
                <a:cs typeface="Times New Roman" panose="02020603050405020304" pitchFamily="18" charset="0"/>
              </a:rPr>
              <a:t>Line.flatMap</a:t>
            </a:r>
            <a:r>
              <a:rPr lang="en-CA" dirty="0">
                <a:latin typeface="Times New Roman" panose="02020603050405020304" pitchFamily="18" charset="0"/>
                <a:cs typeface="Times New Roman" panose="02020603050405020304" pitchFamily="18" charset="0"/>
              </a:rPr>
              <a:t>     : line level</a:t>
            </a:r>
          </a:p>
        </p:txBody>
      </p:sp>
      <p:sp>
        <p:nvSpPr>
          <p:cNvPr id="3" name="Rectangle 2">
            <a:extLst>
              <a:ext uri="{FF2B5EF4-FFF2-40B4-BE49-F238E27FC236}">
                <a16:creationId xmlns:a16="http://schemas.microsoft.com/office/drawing/2014/main" id="{3A23E3A7-DF84-48A9-AA4D-E7FC30042D1C}"/>
              </a:ext>
            </a:extLst>
          </p:cNvPr>
          <p:cNvSpPr/>
          <p:nvPr/>
        </p:nvSpPr>
        <p:spPr>
          <a:xfrm>
            <a:off x="0" y="6339484"/>
            <a:ext cx="9040092"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Map takes the line and return a line but Transform takes an RDD and returns you a RDD</a:t>
            </a:r>
          </a:p>
        </p:txBody>
      </p:sp>
      <p:sp>
        <p:nvSpPr>
          <p:cNvPr id="6" name="Arrow: Up-Down 5">
            <a:extLst>
              <a:ext uri="{FF2B5EF4-FFF2-40B4-BE49-F238E27FC236}">
                <a16:creationId xmlns:a16="http://schemas.microsoft.com/office/drawing/2014/main" id="{7DAC0B80-6FFE-4F9C-B09E-619B1B79A742}"/>
              </a:ext>
            </a:extLst>
          </p:cNvPr>
          <p:cNvSpPr/>
          <p:nvPr/>
        </p:nvSpPr>
        <p:spPr>
          <a:xfrm>
            <a:off x="2424224" y="3540642"/>
            <a:ext cx="202018" cy="36933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9566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720C0-E90C-4805-9B96-2FCB021379D7}"/>
              </a:ext>
            </a:extLst>
          </p:cNvPr>
          <p:cNvPicPr>
            <a:picLocks noChangeAspect="1"/>
          </p:cNvPicPr>
          <p:nvPr/>
        </p:nvPicPr>
        <p:blipFill>
          <a:blip r:embed="rId2"/>
          <a:stretch>
            <a:fillRect/>
          </a:stretch>
        </p:blipFill>
        <p:spPr>
          <a:xfrm>
            <a:off x="596065" y="3753350"/>
            <a:ext cx="5622759" cy="1023709"/>
          </a:xfrm>
          <a:prstGeom prst="rect">
            <a:avLst/>
          </a:prstGeom>
        </p:spPr>
      </p:pic>
      <p:pic>
        <p:nvPicPr>
          <p:cNvPr id="3" name="Picture 2">
            <a:extLst>
              <a:ext uri="{FF2B5EF4-FFF2-40B4-BE49-F238E27FC236}">
                <a16:creationId xmlns:a16="http://schemas.microsoft.com/office/drawing/2014/main" id="{43570F26-F0FC-4D90-9CA0-C76B59266041}"/>
              </a:ext>
            </a:extLst>
          </p:cNvPr>
          <p:cNvPicPr>
            <a:picLocks noChangeAspect="1"/>
          </p:cNvPicPr>
          <p:nvPr/>
        </p:nvPicPr>
        <p:blipFill>
          <a:blip r:embed="rId3"/>
          <a:stretch>
            <a:fillRect/>
          </a:stretch>
        </p:blipFill>
        <p:spPr>
          <a:xfrm>
            <a:off x="596065" y="1219200"/>
            <a:ext cx="3819525" cy="2209800"/>
          </a:xfrm>
          <a:prstGeom prst="rect">
            <a:avLst/>
          </a:prstGeom>
        </p:spPr>
      </p:pic>
      <p:pic>
        <p:nvPicPr>
          <p:cNvPr id="4" name="Picture 3">
            <a:extLst>
              <a:ext uri="{FF2B5EF4-FFF2-40B4-BE49-F238E27FC236}">
                <a16:creationId xmlns:a16="http://schemas.microsoft.com/office/drawing/2014/main" id="{A2CE85FE-A48E-42D4-9194-99A1684BA657}"/>
              </a:ext>
            </a:extLst>
          </p:cNvPr>
          <p:cNvPicPr>
            <a:picLocks noChangeAspect="1"/>
          </p:cNvPicPr>
          <p:nvPr/>
        </p:nvPicPr>
        <p:blipFill>
          <a:blip r:embed="rId4"/>
          <a:stretch>
            <a:fillRect/>
          </a:stretch>
        </p:blipFill>
        <p:spPr>
          <a:xfrm>
            <a:off x="596065" y="239630"/>
            <a:ext cx="5840830" cy="868679"/>
          </a:xfrm>
          <a:prstGeom prst="rect">
            <a:avLst/>
          </a:prstGeom>
        </p:spPr>
      </p:pic>
      <p:pic>
        <p:nvPicPr>
          <p:cNvPr id="5" name="Picture 4">
            <a:extLst>
              <a:ext uri="{FF2B5EF4-FFF2-40B4-BE49-F238E27FC236}">
                <a16:creationId xmlns:a16="http://schemas.microsoft.com/office/drawing/2014/main" id="{181A5016-FEC2-4DEC-B9D1-7DDAD1855826}"/>
              </a:ext>
            </a:extLst>
          </p:cNvPr>
          <p:cNvPicPr>
            <a:picLocks noChangeAspect="1"/>
          </p:cNvPicPr>
          <p:nvPr/>
        </p:nvPicPr>
        <p:blipFill>
          <a:blip r:embed="rId5"/>
          <a:stretch>
            <a:fillRect/>
          </a:stretch>
        </p:blipFill>
        <p:spPr>
          <a:xfrm>
            <a:off x="5763126" y="4400550"/>
            <a:ext cx="3209925" cy="2457450"/>
          </a:xfrm>
          <a:prstGeom prst="rect">
            <a:avLst/>
          </a:prstGeom>
        </p:spPr>
      </p:pic>
      <p:cxnSp>
        <p:nvCxnSpPr>
          <p:cNvPr id="7" name="Straight Arrow Connector 6">
            <a:extLst>
              <a:ext uri="{FF2B5EF4-FFF2-40B4-BE49-F238E27FC236}">
                <a16:creationId xmlns:a16="http://schemas.microsoft.com/office/drawing/2014/main" id="{FC8E09D5-CFFB-40F7-AE31-47B0CFBDDD53}"/>
              </a:ext>
            </a:extLst>
          </p:cNvPr>
          <p:cNvCxnSpPr/>
          <p:nvPr/>
        </p:nvCxnSpPr>
        <p:spPr>
          <a:xfrm>
            <a:off x="1046747" y="4608095"/>
            <a:ext cx="4523874" cy="661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86720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5541"/>
          </a:xfrm>
        </p:spPr>
        <p:txBody>
          <a:bodyPr>
            <a:normAutofit fontScale="90000"/>
          </a:bodyPr>
          <a:lstStyle/>
          <a:p>
            <a:r>
              <a:rPr lang="en-US" sz="4000" b="1" dirty="0">
                <a:solidFill>
                  <a:srgbClr val="FF0000"/>
                </a:solidFill>
                <a:latin typeface="Times New Roman" panose="02020603050405020304" pitchFamily="18" charset="0"/>
                <a:cs typeface="Times New Roman" panose="02020603050405020304" pitchFamily="18" charset="0"/>
              </a:rPr>
              <a:t>Transform Operation</a:t>
            </a:r>
          </a:p>
        </p:txBody>
      </p:sp>
      <p:sp>
        <p:nvSpPr>
          <p:cNvPr id="3" name="Content Placeholder 2"/>
          <p:cNvSpPr>
            <a:spLocks noGrp="1"/>
          </p:cNvSpPr>
          <p:nvPr>
            <p:ph idx="1"/>
          </p:nvPr>
        </p:nvSpPr>
        <p:spPr>
          <a:xfrm>
            <a:off x="457200" y="1600201"/>
            <a:ext cx="8229600" cy="1606138"/>
          </a:xfrm>
        </p:spPr>
        <p:txBody>
          <a:bodyPr/>
          <a:lstStyle/>
          <a:p>
            <a:r>
              <a:rPr lang="en-US" sz="1800" dirty="0">
                <a:latin typeface="Times New Roman" panose="02020603050405020304" pitchFamily="18" charset="0"/>
                <a:cs typeface="Times New Roman" panose="02020603050405020304" pitchFamily="18" charset="0"/>
              </a:rPr>
              <a:t>This operation is done at an RDD level</a:t>
            </a:r>
          </a:p>
          <a:p>
            <a:r>
              <a:rPr lang="en-US" sz="1800" dirty="0">
                <a:latin typeface="Times New Roman" panose="02020603050405020304" pitchFamily="18" charset="0"/>
                <a:cs typeface="Times New Roman" panose="02020603050405020304" pitchFamily="18" charset="0"/>
              </a:rPr>
              <a:t>For each micro batch, which essentially is an RDD, this operation </a:t>
            </a:r>
            <a:r>
              <a:rPr lang="en-US" sz="1800" b="1" dirty="0">
                <a:latin typeface="Times New Roman" panose="02020603050405020304" pitchFamily="18" charset="0"/>
                <a:cs typeface="Times New Roman" panose="02020603050405020304" pitchFamily="18" charset="0"/>
              </a:rPr>
              <a:t>runs on the whole RDD </a:t>
            </a:r>
            <a:r>
              <a:rPr lang="en-US" sz="1800" dirty="0">
                <a:latin typeface="Times New Roman" panose="02020603050405020304" pitchFamily="18" charset="0"/>
                <a:cs typeface="Times New Roman" panose="02020603050405020304" pitchFamily="18" charset="0"/>
              </a:rPr>
              <a:t>unlike the other transformations that run on each record in the RDD</a:t>
            </a:r>
          </a:p>
          <a:p>
            <a:r>
              <a:rPr lang="en-US" sz="1800" dirty="0">
                <a:latin typeface="Times New Roman" panose="02020603050405020304" pitchFamily="18" charset="0"/>
                <a:cs typeface="Times New Roman" panose="02020603050405020304" pitchFamily="18" charset="0"/>
              </a:rPr>
              <a:t>It receives an RDD &amp; returns a transformed RDD</a:t>
            </a:r>
          </a:p>
        </p:txBody>
      </p:sp>
    </p:spTree>
    <p:extLst>
      <p:ext uri="{BB962C8B-B14F-4D97-AF65-F5344CB8AC3E}">
        <p14:creationId xmlns:p14="http://schemas.microsoft.com/office/powerpoint/2010/main" val="1201642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36015"/>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Window Operations</a:t>
            </a:r>
          </a:p>
        </p:txBody>
      </p:sp>
      <p:sp>
        <p:nvSpPr>
          <p:cNvPr id="3" name="Content Placeholder 2"/>
          <p:cNvSpPr>
            <a:spLocks noGrp="1"/>
          </p:cNvSpPr>
          <p:nvPr>
            <p:ph idx="1"/>
          </p:nvPr>
        </p:nvSpPr>
        <p:spPr>
          <a:xfrm>
            <a:off x="209320" y="1062991"/>
            <a:ext cx="8780444" cy="2000250"/>
          </a:xfrm>
        </p:spPr>
        <p:txBody>
          <a:bodyPr>
            <a:normAutofit/>
          </a:bodyPr>
          <a:lstStyle/>
          <a:p>
            <a:r>
              <a:rPr lang="en-US" sz="1800" dirty="0">
                <a:latin typeface="Times New Roman" panose="02020603050405020304" pitchFamily="18" charset="0"/>
                <a:cs typeface="Times New Roman" panose="02020603050405020304" pitchFamily="18" charset="0"/>
              </a:rPr>
              <a:t>Applied to a group of RDD’s within a DStream</a:t>
            </a:r>
          </a:p>
          <a:p>
            <a:r>
              <a:rPr lang="en-US" sz="1800" dirty="0">
                <a:latin typeface="Times New Roman" panose="02020603050405020304" pitchFamily="18" charset="0"/>
                <a:cs typeface="Times New Roman" panose="02020603050405020304" pitchFamily="18" charset="0"/>
              </a:rPr>
              <a:t>Relies on 2 parameters to function</a:t>
            </a:r>
          </a:p>
          <a:p>
            <a:pPr lvl="1">
              <a:buFont typeface="Arial"/>
              <a:buChar char="•"/>
            </a:pPr>
            <a:r>
              <a:rPr lang="en-US" sz="1800" b="1" dirty="0">
                <a:latin typeface="Times New Roman" panose="02020603050405020304" pitchFamily="18" charset="0"/>
                <a:cs typeface="Times New Roman" panose="02020603050405020304" pitchFamily="18" charset="0"/>
              </a:rPr>
              <a:t>window length </a:t>
            </a:r>
            <a:r>
              <a:rPr lang="en-US" sz="1800" dirty="0">
                <a:latin typeface="Times New Roman" panose="02020603050405020304" pitchFamily="18" charset="0"/>
                <a:cs typeface="Times New Roman" panose="02020603050405020304" pitchFamily="18" charset="0"/>
              </a:rPr>
              <a:t>- the length/duration of the window</a:t>
            </a:r>
          </a:p>
          <a:p>
            <a:pPr lvl="1">
              <a:buFont typeface="Arial"/>
              <a:buChar char="•"/>
            </a:pPr>
            <a:r>
              <a:rPr lang="en-US" sz="1800" b="1" dirty="0">
                <a:latin typeface="Times New Roman" panose="02020603050405020304" pitchFamily="18" charset="0"/>
                <a:cs typeface="Times New Roman" panose="02020603050405020304" pitchFamily="18" charset="0"/>
              </a:rPr>
              <a:t>sliding interval </a:t>
            </a:r>
            <a:r>
              <a:rPr lang="en-US" sz="1800" dirty="0">
                <a:latin typeface="Times New Roman" panose="02020603050405020304" pitchFamily="18" charset="0"/>
                <a:cs typeface="Times New Roman" panose="02020603050405020304" pitchFamily="18" charset="0"/>
              </a:rPr>
              <a:t>– the interval (in RDD) at which the window function needs to be performed</a:t>
            </a:r>
          </a:p>
          <a:p>
            <a:pPr marL="0" indent="0">
              <a:buNone/>
            </a:pPr>
            <a:r>
              <a:rPr lang="en-US" sz="1800" b="1" dirty="0">
                <a:latin typeface="Times New Roman" panose="02020603050405020304" pitchFamily="18" charset="0"/>
                <a:cs typeface="Times New Roman" panose="02020603050405020304" pitchFamily="18" charset="0"/>
              </a:rPr>
              <a:t>Note: </a:t>
            </a:r>
            <a:r>
              <a:rPr lang="en-US" sz="1800" dirty="0">
                <a:latin typeface="Times New Roman" panose="02020603050405020304" pitchFamily="18" charset="0"/>
                <a:cs typeface="Times New Roman" panose="02020603050405020304" pitchFamily="18" charset="0"/>
              </a:rPr>
              <a:t>These two parameters must be multiples of the batch interval of the source DStream</a:t>
            </a:r>
          </a:p>
        </p:txBody>
      </p:sp>
      <p:pic>
        <p:nvPicPr>
          <p:cNvPr id="4" name="Content Placeholder 3" descr="streaming-dstream-window.png">
            <a:extLst>
              <a:ext uri="{FF2B5EF4-FFF2-40B4-BE49-F238E27FC236}">
                <a16:creationId xmlns:a16="http://schemas.microsoft.com/office/drawing/2014/main" id="{C1DD2117-3993-4357-9E82-D6CBAA0AE111}"/>
              </a:ext>
            </a:extLst>
          </p:cNvPr>
          <p:cNvPicPr>
            <a:picLocks noChangeAspect="1"/>
          </p:cNvPicPr>
          <p:nvPr/>
        </p:nvPicPr>
        <p:blipFill rotWithShape="1">
          <a:blip r:embed="rId3">
            <a:extLst>
              <a:ext uri="{28A0092B-C50C-407E-A947-70E740481C1C}">
                <a14:useLocalDpi xmlns:a14="http://schemas.microsoft.com/office/drawing/2010/main" val="0"/>
              </a:ext>
            </a:extLst>
          </a:blip>
          <a:srcRect l="4766" t="4816" r="4818" b="5876"/>
          <a:stretch/>
        </p:blipFill>
        <p:spPr>
          <a:xfrm>
            <a:off x="754380" y="3303271"/>
            <a:ext cx="7440930" cy="2868930"/>
          </a:xfrm>
          <a:prstGeom prst="rect">
            <a:avLst/>
          </a:prstGeom>
        </p:spPr>
      </p:pic>
      <p:sp>
        <p:nvSpPr>
          <p:cNvPr id="5" name="Rectangle 4">
            <a:extLst>
              <a:ext uri="{FF2B5EF4-FFF2-40B4-BE49-F238E27FC236}">
                <a16:creationId xmlns:a16="http://schemas.microsoft.com/office/drawing/2014/main" id="{E0D47B05-8A3E-42E2-A92A-848A5A9BE6B0}"/>
              </a:ext>
            </a:extLst>
          </p:cNvPr>
          <p:cNvSpPr/>
          <p:nvPr/>
        </p:nvSpPr>
        <p:spPr>
          <a:xfrm>
            <a:off x="27541" y="6377921"/>
            <a:ext cx="7851185"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Slide duration is two means : every two RDD it will apply </a:t>
            </a:r>
          </a:p>
        </p:txBody>
      </p:sp>
    </p:spTree>
    <p:extLst>
      <p:ext uri="{BB962C8B-B14F-4D97-AF65-F5344CB8AC3E}">
        <p14:creationId xmlns:p14="http://schemas.microsoft.com/office/powerpoint/2010/main" val="3627036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83"/>
            <a:ext cx="8229600" cy="765886"/>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Window Transformations</a:t>
            </a:r>
          </a:p>
        </p:txBody>
      </p:sp>
      <p:sp>
        <p:nvSpPr>
          <p:cNvPr id="3" name="Content Placeholder 2"/>
          <p:cNvSpPr>
            <a:spLocks noGrp="1"/>
          </p:cNvSpPr>
          <p:nvPr>
            <p:ph idx="1"/>
          </p:nvPr>
        </p:nvSpPr>
        <p:spPr>
          <a:xfrm>
            <a:off x="457200" y="1600200"/>
            <a:ext cx="8329448" cy="4800600"/>
          </a:xfrm>
        </p:spPr>
        <p:txBody>
          <a:bodyPr>
            <a:normAutofit/>
          </a:bodyPr>
          <a:lstStyle/>
          <a:p>
            <a:r>
              <a:rPr lang="pl-PL" sz="1800" b="1" dirty="0">
                <a:latin typeface="Times New Roman" panose="02020603050405020304" pitchFamily="18" charset="0"/>
                <a:cs typeface="Times New Roman" panose="02020603050405020304" pitchFamily="18" charset="0"/>
              </a:rPr>
              <a:t>window</a:t>
            </a:r>
            <a:r>
              <a:rPr lang="pl-PL" sz="1800" dirty="0">
                <a:latin typeface="Times New Roman" panose="02020603050405020304" pitchFamily="18" charset="0"/>
                <a:cs typeface="Times New Roman" panose="02020603050405020304" pitchFamily="18" charset="0"/>
              </a:rPr>
              <a:t>(windowLength, slideInterval)</a:t>
            </a:r>
          </a:p>
          <a:p>
            <a:r>
              <a:rPr lang="en-US" sz="1800" b="1" dirty="0" err="1">
                <a:latin typeface="Times New Roman" panose="02020603050405020304" pitchFamily="18" charset="0"/>
                <a:cs typeface="Times New Roman" panose="02020603050405020304" pitchFamily="18" charset="0"/>
              </a:rPr>
              <a:t>countByWindow</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windowLength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slideInterval</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reduceByWindow</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func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windowLength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slideInterval</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reduceByKeyAndWindow</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func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windowLength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slideInterval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numTasks</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reduceByKeyAndWindow</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func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invFunc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windowLength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slideInterval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numTasks</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countByValueAndWindow</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windowLength,slideInterval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numTasks</a:t>
            </a:r>
            <a:r>
              <a:rPr lang="en-US" sz="18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021C1AB7-BDBF-430A-8B68-1F46C741654F}"/>
              </a:ext>
            </a:extLst>
          </p:cNvPr>
          <p:cNvSpPr/>
          <p:nvPr/>
        </p:nvSpPr>
        <p:spPr>
          <a:xfrm>
            <a:off x="49924" y="6077634"/>
            <a:ext cx="8934588"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Count acts on current RDD however </a:t>
            </a:r>
            <a:r>
              <a:rPr lang="en-US" dirty="0" err="1">
                <a:solidFill>
                  <a:srgbClr val="FF0000"/>
                </a:solidFill>
                <a:latin typeface="Times New Roman" panose="02020603050405020304" pitchFamily="18" charset="0"/>
                <a:cs typeface="Times New Roman" panose="02020603050405020304" pitchFamily="18" charset="0"/>
              </a:rPr>
              <a:t>countByWindow</a:t>
            </a:r>
            <a:r>
              <a:rPr lang="en-US" dirty="0">
                <a:solidFill>
                  <a:srgbClr val="FF0000"/>
                </a:solidFill>
                <a:latin typeface="Times New Roman" panose="02020603050405020304" pitchFamily="18" charset="0"/>
                <a:cs typeface="Times New Roman" panose="02020603050405020304" pitchFamily="18" charset="0"/>
              </a:rPr>
              <a:t> acts on current RDD and window Length (current RDD +2 or 3 ,…)</a:t>
            </a:r>
            <a:endParaRPr lang="en-CA"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1942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367E94-FA0E-469B-A8A8-7D50DA404208}"/>
              </a:ext>
            </a:extLst>
          </p:cNvPr>
          <p:cNvPicPr>
            <a:picLocks noChangeAspect="1"/>
          </p:cNvPicPr>
          <p:nvPr/>
        </p:nvPicPr>
        <p:blipFill>
          <a:blip r:embed="rId3"/>
          <a:stretch>
            <a:fillRect/>
          </a:stretch>
        </p:blipFill>
        <p:spPr>
          <a:xfrm>
            <a:off x="434340" y="183832"/>
            <a:ext cx="6400800" cy="4295775"/>
          </a:xfrm>
          <a:prstGeom prst="rect">
            <a:avLst/>
          </a:prstGeom>
        </p:spPr>
      </p:pic>
      <p:pic>
        <p:nvPicPr>
          <p:cNvPr id="3" name="Picture 2">
            <a:extLst>
              <a:ext uri="{FF2B5EF4-FFF2-40B4-BE49-F238E27FC236}">
                <a16:creationId xmlns:a16="http://schemas.microsoft.com/office/drawing/2014/main" id="{EC63A014-306E-49DE-BED6-166E3B394A4C}"/>
              </a:ext>
            </a:extLst>
          </p:cNvPr>
          <p:cNvPicPr>
            <a:picLocks noChangeAspect="1"/>
          </p:cNvPicPr>
          <p:nvPr/>
        </p:nvPicPr>
        <p:blipFill>
          <a:blip r:embed="rId4"/>
          <a:stretch>
            <a:fillRect/>
          </a:stretch>
        </p:blipFill>
        <p:spPr>
          <a:xfrm>
            <a:off x="434340" y="4849177"/>
            <a:ext cx="5810250" cy="885825"/>
          </a:xfrm>
          <a:prstGeom prst="rect">
            <a:avLst/>
          </a:prstGeom>
        </p:spPr>
      </p:pic>
      <p:sp>
        <p:nvSpPr>
          <p:cNvPr id="4" name="Rectangle 3">
            <a:extLst>
              <a:ext uri="{FF2B5EF4-FFF2-40B4-BE49-F238E27FC236}">
                <a16:creationId xmlns:a16="http://schemas.microsoft.com/office/drawing/2014/main" id="{DA55038F-7C3F-47CC-9636-249A35838F96}"/>
              </a:ext>
            </a:extLst>
          </p:cNvPr>
          <p:cNvSpPr/>
          <p:nvPr/>
        </p:nvSpPr>
        <p:spPr>
          <a:xfrm>
            <a:off x="5706392" y="2406147"/>
            <a:ext cx="3437608" cy="307777"/>
          </a:xfrm>
          <a:prstGeom prst="rect">
            <a:avLst/>
          </a:prstGeom>
        </p:spPr>
        <p:txBody>
          <a:bodyPr wrap="none">
            <a:spAutoFit/>
          </a:bodyPr>
          <a:lstStyle/>
          <a:p>
            <a:r>
              <a:rPr lang="en-CA" sz="1400" dirty="0">
                <a:solidFill>
                  <a:srgbClr val="FF0000"/>
                </a:solidFill>
                <a:latin typeface="Times New Roman" panose="02020603050405020304" pitchFamily="18" charset="0"/>
                <a:cs typeface="Times New Roman" panose="02020603050405020304" pitchFamily="18" charset="0"/>
              </a:rPr>
              <a:t>Checkpointing is failure handling mechanism</a:t>
            </a:r>
          </a:p>
        </p:txBody>
      </p:sp>
    </p:spTree>
    <p:extLst>
      <p:ext uri="{BB962C8B-B14F-4D97-AF65-F5344CB8AC3E}">
        <p14:creationId xmlns:p14="http://schemas.microsoft.com/office/powerpoint/2010/main" val="214012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354E6-E20D-4B3D-ACFE-883FAD90BCF5}"/>
              </a:ext>
            </a:extLst>
          </p:cNvPr>
          <p:cNvPicPr>
            <a:picLocks noChangeAspect="1"/>
          </p:cNvPicPr>
          <p:nvPr/>
        </p:nvPicPr>
        <p:blipFill>
          <a:blip r:embed="rId3"/>
          <a:stretch>
            <a:fillRect/>
          </a:stretch>
        </p:blipFill>
        <p:spPr>
          <a:xfrm>
            <a:off x="83127" y="128085"/>
            <a:ext cx="8550234" cy="1543285"/>
          </a:xfrm>
          <a:prstGeom prst="rect">
            <a:avLst/>
          </a:prstGeom>
        </p:spPr>
      </p:pic>
      <p:pic>
        <p:nvPicPr>
          <p:cNvPr id="5" name="Picture 4">
            <a:extLst>
              <a:ext uri="{FF2B5EF4-FFF2-40B4-BE49-F238E27FC236}">
                <a16:creationId xmlns:a16="http://schemas.microsoft.com/office/drawing/2014/main" id="{01B76442-4373-4578-9FDF-FC93E67ED1E8}"/>
              </a:ext>
            </a:extLst>
          </p:cNvPr>
          <p:cNvPicPr>
            <a:picLocks noChangeAspect="1"/>
          </p:cNvPicPr>
          <p:nvPr/>
        </p:nvPicPr>
        <p:blipFill rotWithShape="1">
          <a:blip r:embed="rId4"/>
          <a:srcRect t="1548"/>
          <a:stretch/>
        </p:blipFill>
        <p:spPr>
          <a:xfrm>
            <a:off x="83127" y="1778542"/>
            <a:ext cx="7908967" cy="1571603"/>
          </a:xfrm>
          <a:prstGeom prst="rect">
            <a:avLst/>
          </a:prstGeom>
        </p:spPr>
      </p:pic>
      <p:pic>
        <p:nvPicPr>
          <p:cNvPr id="6" name="Picture 5">
            <a:extLst>
              <a:ext uri="{FF2B5EF4-FFF2-40B4-BE49-F238E27FC236}">
                <a16:creationId xmlns:a16="http://schemas.microsoft.com/office/drawing/2014/main" id="{A3470024-1235-4C06-9408-92495F556F2C}"/>
              </a:ext>
            </a:extLst>
          </p:cNvPr>
          <p:cNvPicPr>
            <a:picLocks noChangeAspect="1"/>
          </p:cNvPicPr>
          <p:nvPr/>
        </p:nvPicPr>
        <p:blipFill>
          <a:blip r:embed="rId5"/>
          <a:stretch>
            <a:fillRect/>
          </a:stretch>
        </p:blipFill>
        <p:spPr>
          <a:xfrm>
            <a:off x="0" y="3350145"/>
            <a:ext cx="8324850" cy="1685925"/>
          </a:xfrm>
          <a:prstGeom prst="rect">
            <a:avLst/>
          </a:prstGeom>
        </p:spPr>
      </p:pic>
      <p:sp>
        <p:nvSpPr>
          <p:cNvPr id="7" name="Rectangle 6">
            <a:extLst>
              <a:ext uri="{FF2B5EF4-FFF2-40B4-BE49-F238E27FC236}">
                <a16:creationId xmlns:a16="http://schemas.microsoft.com/office/drawing/2014/main" id="{A8FE1AFB-D80C-4117-862B-38BB77940C8F}"/>
              </a:ext>
            </a:extLst>
          </p:cNvPr>
          <p:cNvSpPr/>
          <p:nvPr/>
        </p:nvSpPr>
        <p:spPr>
          <a:xfrm>
            <a:off x="6970816" y="5229590"/>
            <a:ext cx="1608133"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Every 2 second</a:t>
            </a:r>
          </a:p>
        </p:txBody>
      </p:sp>
      <p:cxnSp>
        <p:nvCxnSpPr>
          <p:cNvPr id="9" name="Straight Arrow Connector 8">
            <a:extLst>
              <a:ext uri="{FF2B5EF4-FFF2-40B4-BE49-F238E27FC236}">
                <a16:creationId xmlns:a16="http://schemas.microsoft.com/office/drawing/2014/main" id="{DCA9ADE0-01B4-4335-9302-9B10EE032E40}"/>
              </a:ext>
            </a:extLst>
          </p:cNvPr>
          <p:cNvCxnSpPr>
            <a:cxnSpLocks/>
          </p:cNvCxnSpPr>
          <p:nvPr/>
        </p:nvCxnSpPr>
        <p:spPr>
          <a:xfrm flipH="1" flipV="1">
            <a:off x="1888177" y="2265194"/>
            <a:ext cx="5213701" cy="296654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E780EFE4-1221-4518-8E89-0F9C0AA2586D}"/>
              </a:ext>
            </a:extLst>
          </p:cNvPr>
          <p:cNvCxnSpPr>
            <a:cxnSpLocks/>
          </p:cNvCxnSpPr>
          <p:nvPr/>
        </p:nvCxnSpPr>
        <p:spPr>
          <a:xfrm flipH="1" flipV="1">
            <a:off x="2173184" y="4193107"/>
            <a:ext cx="4641274" cy="13269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3562D9B0-7B9E-422E-A007-65A83895B78D}"/>
              </a:ext>
            </a:extLst>
          </p:cNvPr>
          <p:cNvCxnSpPr>
            <a:cxnSpLocks/>
          </p:cNvCxnSpPr>
          <p:nvPr/>
        </p:nvCxnSpPr>
        <p:spPr>
          <a:xfrm flipH="1" flipV="1">
            <a:off x="1543792" y="534390"/>
            <a:ext cx="5873462" cy="45778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4" name="Picture 13">
            <a:extLst>
              <a:ext uri="{FF2B5EF4-FFF2-40B4-BE49-F238E27FC236}">
                <a16:creationId xmlns:a16="http://schemas.microsoft.com/office/drawing/2014/main" id="{0219B40D-C8F4-4DD8-989A-344BDA9466FB}"/>
              </a:ext>
            </a:extLst>
          </p:cNvPr>
          <p:cNvPicPr>
            <a:picLocks noChangeAspect="1"/>
          </p:cNvPicPr>
          <p:nvPr/>
        </p:nvPicPr>
        <p:blipFill rotWithShape="1">
          <a:blip r:embed="rId6"/>
          <a:srcRect t="13992"/>
          <a:stretch/>
        </p:blipFill>
        <p:spPr>
          <a:xfrm>
            <a:off x="2677144" y="5861340"/>
            <a:ext cx="5314950" cy="335881"/>
          </a:xfrm>
          <a:prstGeom prst="rect">
            <a:avLst/>
          </a:prstGeom>
        </p:spPr>
      </p:pic>
    </p:spTree>
    <p:extLst>
      <p:ext uri="{BB962C8B-B14F-4D97-AF65-F5344CB8AC3E}">
        <p14:creationId xmlns:p14="http://schemas.microsoft.com/office/powerpoint/2010/main" val="118144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E759F3-7635-4DC2-935B-893A4F088730}"/>
              </a:ext>
            </a:extLst>
          </p:cNvPr>
          <p:cNvPicPr>
            <a:picLocks noChangeAspect="1"/>
          </p:cNvPicPr>
          <p:nvPr/>
        </p:nvPicPr>
        <p:blipFill>
          <a:blip r:embed="rId3"/>
          <a:stretch>
            <a:fillRect/>
          </a:stretch>
        </p:blipFill>
        <p:spPr>
          <a:xfrm>
            <a:off x="0" y="0"/>
            <a:ext cx="5172014" cy="2062869"/>
          </a:xfrm>
          <a:prstGeom prst="rect">
            <a:avLst/>
          </a:prstGeom>
        </p:spPr>
      </p:pic>
      <p:pic>
        <p:nvPicPr>
          <p:cNvPr id="3" name="Picture 2">
            <a:extLst>
              <a:ext uri="{FF2B5EF4-FFF2-40B4-BE49-F238E27FC236}">
                <a16:creationId xmlns:a16="http://schemas.microsoft.com/office/drawing/2014/main" id="{B3F985AE-E8F8-48C3-B58D-98B5018720AD}"/>
              </a:ext>
            </a:extLst>
          </p:cNvPr>
          <p:cNvPicPr>
            <a:picLocks noChangeAspect="1"/>
          </p:cNvPicPr>
          <p:nvPr/>
        </p:nvPicPr>
        <p:blipFill>
          <a:blip r:embed="rId4"/>
          <a:stretch>
            <a:fillRect/>
          </a:stretch>
        </p:blipFill>
        <p:spPr>
          <a:xfrm>
            <a:off x="0" y="2347851"/>
            <a:ext cx="8181975" cy="1200150"/>
          </a:xfrm>
          <a:prstGeom prst="rect">
            <a:avLst/>
          </a:prstGeom>
        </p:spPr>
      </p:pic>
      <p:pic>
        <p:nvPicPr>
          <p:cNvPr id="4" name="Picture 3">
            <a:extLst>
              <a:ext uri="{FF2B5EF4-FFF2-40B4-BE49-F238E27FC236}">
                <a16:creationId xmlns:a16="http://schemas.microsoft.com/office/drawing/2014/main" id="{3E212A98-3E77-4A06-A5F4-716840678092}"/>
              </a:ext>
            </a:extLst>
          </p:cNvPr>
          <p:cNvPicPr>
            <a:picLocks noChangeAspect="1"/>
          </p:cNvPicPr>
          <p:nvPr/>
        </p:nvPicPr>
        <p:blipFill>
          <a:blip r:embed="rId5"/>
          <a:stretch>
            <a:fillRect/>
          </a:stretch>
        </p:blipFill>
        <p:spPr>
          <a:xfrm>
            <a:off x="0" y="3548001"/>
            <a:ext cx="7743825" cy="1009650"/>
          </a:xfrm>
          <a:prstGeom prst="rect">
            <a:avLst/>
          </a:prstGeom>
        </p:spPr>
      </p:pic>
      <p:pic>
        <p:nvPicPr>
          <p:cNvPr id="5" name="Picture 4">
            <a:extLst>
              <a:ext uri="{FF2B5EF4-FFF2-40B4-BE49-F238E27FC236}">
                <a16:creationId xmlns:a16="http://schemas.microsoft.com/office/drawing/2014/main" id="{7A0B7505-3444-459A-AE96-23A184011C52}"/>
              </a:ext>
            </a:extLst>
          </p:cNvPr>
          <p:cNvPicPr>
            <a:picLocks noChangeAspect="1"/>
          </p:cNvPicPr>
          <p:nvPr/>
        </p:nvPicPr>
        <p:blipFill>
          <a:blip r:embed="rId6"/>
          <a:stretch>
            <a:fillRect/>
          </a:stretch>
        </p:blipFill>
        <p:spPr>
          <a:xfrm>
            <a:off x="0" y="4652901"/>
            <a:ext cx="7324725" cy="1009650"/>
          </a:xfrm>
          <a:prstGeom prst="rect">
            <a:avLst/>
          </a:prstGeom>
        </p:spPr>
      </p:pic>
      <p:pic>
        <p:nvPicPr>
          <p:cNvPr id="6" name="Picture 5">
            <a:extLst>
              <a:ext uri="{FF2B5EF4-FFF2-40B4-BE49-F238E27FC236}">
                <a16:creationId xmlns:a16="http://schemas.microsoft.com/office/drawing/2014/main" id="{276159A8-DA70-4BB7-9B17-52C2E836D5B9}"/>
              </a:ext>
            </a:extLst>
          </p:cNvPr>
          <p:cNvPicPr>
            <a:picLocks noChangeAspect="1"/>
          </p:cNvPicPr>
          <p:nvPr/>
        </p:nvPicPr>
        <p:blipFill>
          <a:blip r:embed="rId7"/>
          <a:stretch>
            <a:fillRect/>
          </a:stretch>
        </p:blipFill>
        <p:spPr>
          <a:xfrm>
            <a:off x="-1" y="5662551"/>
            <a:ext cx="8181975" cy="1019175"/>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C71E964-AE5E-485F-9346-B03F3F666D50}"/>
                  </a:ext>
                </a:extLst>
              </p14:cNvPr>
              <p14:cNvContentPartPr/>
              <p14:nvPr/>
            </p14:nvContentPartPr>
            <p14:xfrm>
              <a:off x="225014" y="700261"/>
              <a:ext cx="2451240" cy="4771800"/>
            </p14:xfrm>
          </p:contentPart>
        </mc:Choice>
        <mc:Fallback xmlns="">
          <p:pic>
            <p:nvPicPr>
              <p:cNvPr id="19" name="Ink 18">
                <a:extLst>
                  <a:ext uri="{FF2B5EF4-FFF2-40B4-BE49-F238E27FC236}">
                    <a16:creationId xmlns:a16="http://schemas.microsoft.com/office/drawing/2014/main" id="{0C71E964-AE5E-485F-9346-B03F3F666D50}"/>
                  </a:ext>
                </a:extLst>
              </p:cNvPr>
              <p:cNvPicPr/>
              <p:nvPr/>
            </p:nvPicPr>
            <p:blipFill>
              <a:blip r:embed="rId9"/>
              <a:stretch>
                <a:fillRect/>
              </a:stretch>
            </p:blipFill>
            <p:spPr>
              <a:xfrm>
                <a:off x="216374" y="691620"/>
                <a:ext cx="2468880" cy="4789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252F656-0FAC-49C5-89D7-9D77A2EDB9BD}"/>
                  </a:ext>
                </a:extLst>
              </p14:cNvPr>
              <p14:cNvContentPartPr/>
              <p14:nvPr/>
            </p14:nvContentPartPr>
            <p14:xfrm>
              <a:off x="-1790986" y="1365181"/>
              <a:ext cx="9720" cy="12240"/>
            </p14:xfrm>
          </p:contentPart>
        </mc:Choice>
        <mc:Fallback xmlns="">
          <p:pic>
            <p:nvPicPr>
              <p:cNvPr id="20" name="Ink 19">
                <a:extLst>
                  <a:ext uri="{FF2B5EF4-FFF2-40B4-BE49-F238E27FC236}">
                    <a16:creationId xmlns:a16="http://schemas.microsoft.com/office/drawing/2014/main" id="{2252F656-0FAC-49C5-89D7-9D77A2EDB9BD}"/>
                  </a:ext>
                </a:extLst>
              </p:cNvPr>
              <p:cNvPicPr/>
              <p:nvPr/>
            </p:nvPicPr>
            <p:blipFill>
              <a:blip r:embed="rId11"/>
              <a:stretch>
                <a:fillRect/>
              </a:stretch>
            </p:blipFill>
            <p:spPr>
              <a:xfrm>
                <a:off x="-1799986" y="1356181"/>
                <a:ext cx="27360" cy="29880"/>
              </a:xfrm>
              <a:prstGeom prst="rect">
                <a:avLst/>
              </a:prstGeom>
            </p:spPr>
          </p:pic>
        </mc:Fallback>
      </mc:AlternateContent>
    </p:spTree>
    <p:extLst>
      <p:ext uri="{BB962C8B-B14F-4D97-AF65-F5344CB8AC3E}">
        <p14:creationId xmlns:p14="http://schemas.microsoft.com/office/powerpoint/2010/main" val="131564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D8350-162F-412E-9656-B2AD02E3CB73}"/>
              </a:ext>
            </a:extLst>
          </p:cNvPr>
          <p:cNvPicPr>
            <a:picLocks noChangeAspect="1"/>
          </p:cNvPicPr>
          <p:nvPr/>
        </p:nvPicPr>
        <p:blipFill>
          <a:blip r:embed="rId2"/>
          <a:stretch>
            <a:fillRect/>
          </a:stretch>
        </p:blipFill>
        <p:spPr>
          <a:xfrm>
            <a:off x="913873" y="0"/>
            <a:ext cx="7316253" cy="6858000"/>
          </a:xfrm>
          <a:prstGeom prst="rect">
            <a:avLst/>
          </a:prstGeom>
        </p:spPr>
      </p:pic>
    </p:spTree>
    <p:extLst>
      <p:ext uri="{BB962C8B-B14F-4D97-AF65-F5344CB8AC3E}">
        <p14:creationId xmlns:p14="http://schemas.microsoft.com/office/powerpoint/2010/main" val="2066403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streaming-dstream-window.png">
            <a:extLst>
              <a:ext uri="{FF2B5EF4-FFF2-40B4-BE49-F238E27FC236}">
                <a16:creationId xmlns:a16="http://schemas.microsoft.com/office/drawing/2014/main" id="{2BE9B3EB-0A9E-4B5A-8A04-6522AD42D362}"/>
              </a:ext>
            </a:extLst>
          </p:cNvPr>
          <p:cNvPicPr>
            <a:picLocks noChangeAspect="1"/>
          </p:cNvPicPr>
          <p:nvPr/>
        </p:nvPicPr>
        <p:blipFill rotWithShape="1">
          <a:blip r:embed="rId3">
            <a:extLst>
              <a:ext uri="{28A0092B-C50C-407E-A947-70E740481C1C}">
                <a14:useLocalDpi xmlns:a14="http://schemas.microsoft.com/office/drawing/2010/main" val="0"/>
              </a:ext>
            </a:extLst>
          </a:blip>
          <a:srcRect l="4766" t="4816" r="4818" b="5876"/>
          <a:stretch/>
        </p:blipFill>
        <p:spPr>
          <a:xfrm>
            <a:off x="2414950" y="4048361"/>
            <a:ext cx="4946054" cy="1907004"/>
          </a:xfrm>
          <a:prstGeom prst="rect">
            <a:avLst/>
          </a:prstGeom>
        </p:spPr>
      </p:pic>
      <p:pic>
        <p:nvPicPr>
          <p:cNvPr id="4" name="Picture 3">
            <a:extLst>
              <a:ext uri="{FF2B5EF4-FFF2-40B4-BE49-F238E27FC236}">
                <a16:creationId xmlns:a16="http://schemas.microsoft.com/office/drawing/2014/main" id="{842ECA38-4DA7-47A1-A0C4-ECA3548ADF80}"/>
              </a:ext>
            </a:extLst>
          </p:cNvPr>
          <p:cNvPicPr>
            <a:picLocks noChangeAspect="1"/>
          </p:cNvPicPr>
          <p:nvPr/>
        </p:nvPicPr>
        <p:blipFill>
          <a:blip r:embed="rId4"/>
          <a:stretch>
            <a:fillRect/>
          </a:stretch>
        </p:blipFill>
        <p:spPr>
          <a:xfrm>
            <a:off x="486888" y="356260"/>
            <a:ext cx="5172014" cy="2062869"/>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4A68036-B701-41A6-ABE5-597AC2414600}"/>
                  </a:ext>
                </a:extLst>
              </p14:cNvPr>
              <p14:cNvContentPartPr/>
              <p14:nvPr/>
            </p14:nvContentPartPr>
            <p14:xfrm>
              <a:off x="-3337186" y="1412701"/>
              <a:ext cx="360" cy="360"/>
            </p14:xfrm>
          </p:contentPart>
        </mc:Choice>
        <mc:Fallback xmlns="">
          <p:pic>
            <p:nvPicPr>
              <p:cNvPr id="5" name="Ink 4">
                <a:extLst>
                  <a:ext uri="{FF2B5EF4-FFF2-40B4-BE49-F238E27FC236}">
                    <a16:creationId xmlns:a16="http://schemas.microsoft.com/office/drawing/2014/main" id="{44A68036-B701-41A6-ABE5-597AC2414600}"/>
                  </a:ext>
                </a:extLst>
              </p:cNvPr>
              <p:cNvPicPr/>
              <p:nvPr/>
            </p:nvPicPr>
            <p:blipFill>
              <a:blip r:embed="rId6"/>
              <a:stretch>
                <a:fillRect/>
              </a:stretch>
            </p:blipFill>
            <p:spPr>
              <a:xfrm>
                <a:off x="-3346186" y="14037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8944994F-5DF6-4475-AA01-7979FC3DF678}"/>
                  </a:ext>
                </a:extLst>
              </p14:cNvPr>
              <p14:cNvContentPartPr/>
              <p14:nvPr/>
            </p14:nvContentPartPr>
            <p14:xfrm>
              <a:off x="635414" y="908341"/>
              <a:ext cx="5873400" cy="3239280"/>
            </p14:xfrm>
          </p:contentPart>
        </mc:Choice>
        <mc:Fallback xmlns="">
          <p:pic>
            <p:nvPicPr>
              <p:cNvPr id="24" name="Ink 23">
                <a:extLst>
                  <a:ext uri="{FF2B5EF4-FFF2-40B4-BE49-F238E27FC236}">
                    <a16:creationId xmlns:a16="http://schemas.microsoft.com/office/drawing/2014/main" id="{8944994F-5DF6-4475-AA01-7979FC3DF678}"/>
                  </a:ext>
                </a:extLst>
              </p:cNvPr>
              <p:cNvPicPr/>
              <p:nvPr/>
            </p:nvPicPr>
            <p:blipFill>
              <a:blip r:embed="rId8"/>
              <a:stretch>
                <a:fillRect/>
              </a:stretch>
            </p:blipFill>
            <p:spPr>
              <a:xfrm>
                <a:off x="626774" y="899701"/>
                <a:ext cx="5891040" cy="3256920"/>
              </a:xfrm>
              <a:prstGeom prst="rect">
                <a:avLst/>
              </a:prstGeom>
            </p:spPr>
          </p:pic>
        </mc:Fallback>
      </mc:AlternateContent>
    </p:spTree>
    <p:extLst>
      <p:ext uri="{BB962C8B-B14F-4D97-AF65-F5344CB8AC3E}">
        <p14:creationId xmlns:p14="http://schemas.microsoft.com/office/powerpoint/2010/main" val="4019045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F20341-0AC6-4BF4-AB29-C23D05DC747C}"/>
              </a:ext>
            </a:extLst>
          </p:cNvPr>
          <p:cNvPicPr>
            <a:picLocks noChangeAspect="1"/>
          </p:cNvPicPr>
          <p:nvPr/>
        </p:nvPicPr>
        <p:blipFill>
          <a:blip r:embed="rId3"/>
          <a:stretch>
            <a:fillRect/>
          </a:stretch>
        </p:blipFill>
        <p:spPr>
          <a:xfrm>
            <a:off x="1195387" y="581025"/>
            <a:ext cx="6753225" cy="5695950"/>
          </a:xfrm>
          <a:prstGeom prst="rect">
            <a:avLst/>
          </a:prstGeom>
        </p:spPr>
      </p:pic>
    </p:spTree>
    <p:extLst>
      <p:ext uri="{BB962C8B-B14F-4D97-AF65-F5344CB8AC3E}">
        <p14:creationId xmlns:p14="http://schemas.microsoft.com/office/powerpoint/2010/main" val="3127346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55"/>
            <a:ext cx="8229600" cy="660783"/>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DStream Actions</a:t>
            </a:r>
          </a:p>
        </p:txBody>
      </p:sp>
      <p:sp>
        <p:nvSpPr>
          <p:cNvPr id="3" name="Content Placeholder 2"/>
          <p:cNvSpPr>
            <a:spLocks noGrp="1"/>
          </p:cNvSpPr>
          <p:nvPr>
            <p:ph idx="1"/>
          </p:nvPr>
        </p:nvSpPr>
        <p:spPr/>
        <p:txBody>
          <a:bodyPr>
            <a:normAutofit/>
          </a:bodyPr>
          <a:lstStyle/>
          <a:p>
            <a:r>
              <a:rPr lang="ro-RO" sz="1800" dirty="0">
                <a:latin typeface="Times New Roman" panose="02020603050405020304" pitchFamily="18" charset="0"/>
                <a:cs typeface="Times New Roman" panose="02020603050405020304" pitchFamily="18" charset="0"/>
              </a:rPr>
              <a:t>print()</a:t>
            </a:r>
          </a:p>
          <a:p>
            <a:r>
              <a:rPr lang="en-US" sz="1800" dirty="0" err="1">
                <a:latin typeface="Times New Roman" panose="02020603050405020304" pitchFamily="18" charset="0"/>
                <a:cs typeface="Times New Roman" panose="02020603050405020304" pitchFamily="18" charset="0"/>
              </a:rPr>
              <a:t>saveAsTextFiles</a:t>
            </a:r>
            <a:r>
              <a:rPr lang="en-US" sz="1800" dirty="0">
                <a:latin typeface="Times New Roman" panose="02020603050405020304" pitchFamily="18" charset="0"/>
                <a:cs typeface="Times New Roman" panose="02020603050405020304" pitchFamily="18" charset="0"/>
              </a:rPr>
              <a:t>(prefix, [suffix])</a:t>
            </a:r>
          </a:p>
          <a:p>
            <a:r>
              <a:rPr lang="en-US" sz="1800" dirty="0" err="1">
                <a:latin typeface="Times New Roman" panose="02020603050405020304" pitchFamily="18" charset="0"/>
                <a:cs typeface="Times New Roman" panose="02020603050405020304" pitchFamily="18" charset="0"/>
              </a:rPr>
              <a:t>saveAsObjectFiles</a:t>
            </a:r>
            <a:r>
              <a:rPr lang="en-US" sz="1800" dirty="0">
                <a:latin typeface="Times New Roman" panose="02020603050405020304" pitchFamily="18" charset="0"/>
                <a:cs typeface="Times New Roman" panose="02020603050405020304" pitchFamily="18" charset="0"/>
              </a:rPr>
              <a:t>(prefix, [suffix])</a:t>
            </a:r>
          </a:p>
          <a:p>
            <a:r>
              <a:rPr lang="nl-NL" sz="1800" dirty="0">
                <a:latin typeface="Times New Roman" panose="02020603050405020304" pitchFamily="18" charset="0"/>
                <a:cs typeface="Times New Roman" panose="02020603050405020304" pitchFamily="18" charset="0"/>
              </a:rPr>
              <a:t>saveAsHadoopFiles(prefix, [suffix])</a:t>
            </a:r>
          </a:p>
          <a:p>
            <a:r>
              <a:rPr lang="en-US" sz="1800" dirty="0" err="1">
                <a:latin typeface="Times New Roman" panose="02020603050405020304" pitchFamily="18" charset="0"/>
                <a:cs typeface="Times New Roman" panose="02020603050405020304" pitchFamily="18" charset="0"/>
              </a:rPr>
              <a:t>foreachRDD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func</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func</a:t>
            </a:r>
            <a:r>
              <a:rPr lang="en-US" sz="1800" dirty="0">
                <a:latin typeface="Times New Roman" panose="02020603050405020304" pitchFamily="18" charset="0"/>
                <a:cs typeface="Times New Roman" panose="02020603050405020304" pitchFamily="18" charset="0"/>
              </a:rPr>
              <a:t> runs on the driver. However, the actual operations on the RDD’s execute on the executor nodes on which the RDD partitions reside.]</a:t>
            </a:r>
          </a:p>
        </p:txBody>
      </p:sp>
    </p:spTree>
    <p:extLst>
      <p:ext uri="{BB962C8B-B14F-4D97-AF65-F5344CB8AC3E}">
        <p14:creationId xmlns:p14="http://schemas.microsoft.com/office/powerpoint/2010/main" val="411912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D452B-6E2F-479B-8076-9631252E7174}"/>
              </a:ext>
            </a:extLst>
          </p:cNvPr>
          <p:cNvPicPr>
            <a:picLocks noChangeAspect="1"/>
          </p:cNvPicPr>
          <p:nvPr/>
        </p:nvPicPr>
        <p:blipFill>
          <a:blip r:embed="rId3"/>
          <a:stretch>
            <a:fillRect/>
          </a:stretch>
        </p:blipFill>
        <p:spPr>
          <a:xfrm>
            <a:off x="348094" y="1268557"/>
            <a:ext cx="8447809" cy="4591050"/>
          </a:xfrm>
          <a:prstGeom prst="rect">
            <a:avLst/>
          </a:prstGeom>
        </p:spPr>
      </p:pic>
      <p:sp>
        <p:nvSpPr>
          <p:cNvPr id="3" name="Rectangle 2">
            <a:extLst>
              <a:ext uri="{FF2B5EF4-FFF2-40B4-BE49-F238E27FC236}">
                <a16:creationId xmlns:a16="http://schemas.microsoft.com/office/drawing/2014/main" id="{9ADC908C-8633-4554-9238-704A44703D5D}"/>
              </a:ext>
            </a:extLst>
          </p:cNvPr>
          <p:cNvSpPr/>
          <p:nvPr/>
        </p:nvSpPr>
        <p:spPr>
          <a:xfrm>
            <a:off x="63795" y="6047690"/>
            <a:ext cx="9016409"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Every batch it creates it save it as text file at this location. This is not different from what we saw for RDD</a:t>
            </a:r>
          </a:p>
        </p:txBody>
      </p:sp>
    </p:spTree>
    <p:extLst>
      <p:ext uri="{BB962C8B-B14F-4D97-AF65-F5344CB8AC3E}">
        <p14:creationId xmlns:p14="http://schemas.microsoft.com/office/powerpoint/2010/main" val="1582139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61C3A6-BA5E-409E-B21C-A7B8BA1B12EF}"/>
              </a:ext>
            </a:extLst>
          </p:cNvPr>
          <p:cNvPicPr>
            <a:picLocks noChangeAspect="1"/>
          </p:cNvPicPr>
          <p:nvPr/>
        </p:nvPicPr>
        <p:blipFill>
          <a:blip r:embed="rId3"/>
          <a:stretch>
            <a:fillRect/>
          </a:stretch>
        </p:blipFill>
        <p:spPr>
          <a:xfrm>
            <a:off x="173987" y="159266"/>
            <a:ext cx="3839873" cy="1735687"/>
          </a:xfrm>
          <a:prstGeom prst="rect">
            <a:avLst/>
          </a:prstGeom>
        </p:spPr>
      </p:pic>
      <p:pic>
        <p:nvPicPr>
          <p:cNvPr id="3" name="Picture 2">
            <a:extLst>
              <a:ext uri="{FF2B5EF4-FFF2-40B4-BE49-F238E27FC236}">
                <a16:creationId xmlns:a16="http://schemas.microsoft.com/office/drawing/2014/main" id="{127A8A11-BE33-40CD-9F3E-D0D27254E33B}"/>
              </a:ext>
            </a:extLst>
          </p:cNvPr>
          <p:cNvPicPr>
            <a:picLocks noChangeAspect="1"/>
          </p:cNvPicPr>
          <p:nvPr/>
        </p:nvPicPr>
        <p:blipFill>
          <a:blip r:embed="rId4"/>
          <a:stretch>
            <a:fillRect/>
          </a:stretch>
        </p:blipFill>
        <p:spPr>
          <a:xfrm>
            <a:off x="173987" y="1928528"/>
            <a:ext cx="5609296" cy="1040434"/>
          </a:xfrm>
          <a:prstGeom prst="rect">
            <a:avLst/>
          </a:prstGeom>
        </p:spPr>
      </p:pic>
      <p:pic>
        <p:nvPicPr>
          <p:cNvPr id="4" name="Picture 3">
            <a:extLst>
              <a:ext uri="{FF2B5EF4-FFF2-40B4-BE49-F238E27FC236}">
                <a16:creationId xmlns:a16="http://schemas.microsoft.com/office/drawing/2014/main" id="{CF72C0C6-2C0C-45FE-9747-D867670A6A99}"/>
              </a:ext>
            </a:extLst>
          </p:cNvPr>
          <p:cNvPicPr>
            <a:picLocks noChangeAspect="1"/>
          </p:cNvPicPr>
          <p:nvPr/>
        </p:nvPicPr>
        <p:blipFill>
          <a:blip r:embed="rId5"/>
          <a:stretch>
            <a:fillRect/>
          </a:stretch>
        </p:blipFill>
        <p:spPr>
          <a:xfrm>
            <a:off x="173987" y="3008586"/>
            <a:ext cx="8970013" cy="840828"/>
          </a:xfrm>
          <a:prstGeom prst="rect">
            <a:avLst/>
          </a:prstGeom>
        </p:spPr>
      </p:pic>
      <p:pic>
        <p:nvPicPr>
          <p:cNvPr id="5" name="Picture 4">
            <a:extLst>
              <a:ext uri="{FF2B5EF4-FFF2-40B4-BE49-F238E27FC236}">
                <a16:creationId xmlns:a16="http://schemas.microsoft.com/office/drawing/2014/main" id="{7CDD2F61-3AFF-4AB3-BE17-6816D68DB559}"/>
              </a:ext>
            </a:extLst>
          </p:cNvPr>
          <p:cNvPicPr>
            <a:picLocks noChangeAspect="1"/>
          </p:cNvPicPr>
          <p:nvPr/>
        </p:nvPicPr>
        <p:blipFill>
          <a:blip r:embed="rId6"/>
          <a:stretch>
            <a:fillRect/>
          </a:stretch>
        </p:blipFill>
        <p:spPr>
          <a:xfrm>
            <a:off x="173987" y="3927390"/>
            <a:ext cx="7628101" cy="963276"/>
          </a:xfrm>
          <a:prstGeom prst="rect">
            <a:avLst/>
          </a:prstGeom>
        </p:spPr>
      </p:pic>
      <p:pic>
        <p:nvPicPr>
          <p:cNvPr id="6" name="Picture 5">
            <a:extLst>
              <a:ext uri="{FF2B5EF4-FFF2-40B4-BE49-F238E27FC236}">
                <a16:creationId xmlns:a16="http://schemas.microsoft.com/office/drawing/2014/main" id="{72170832-F192-4D4B-9DF0-97A8EE5641FD}"/>
              </a:ext>
            </a:extLst>
          </p:cNvPr>
          <p:cNvPicPr>
            <a:picLocks noChangeAspect="1"/>
          </p:cNvPicPr>
          <p:nvPr/>
        </p:nvPicPr>
        <p:blipFill>
          <a:blip r:embed="rId7"/>
          <a:stretch>
            <a:fillRect/>
          </a:stretch>
        </p:blipFill>
        <p:spPr>
          <a:xfrm>
            <a:off x="86438" y="4929654"/>
            <a:ext cx="9057562" cy="777311"/>
          </a:xfrm>
          <a:prstGeom prst="rect">
            <a:avLst/>
          </a:prstGeom>
        </p:spPr>
      </p:pic>
      <p:pic>
        <p:nvPicPr>
          <p:cNvPr id="7" name="Picture 6">
            <a:extLst>
              <a:ext uri="{FF2B5EF4-FFF2-40B4-BE49-F238E27FC236}">
                <a16:creationId xmlns:a16="http://schemas.microsoft.com/office/drawing/2014/main" id="{BE5C4734-888C-4FB3-8BDC-7A0DA8674D1E}"/>
              </a:ext>
            </a:extLst>
          </p:cNvPr>
          <p:cNvPicPr>
            <a:picLocks noChangeAspect="1"/>
          </p:cNvPicPr>
          <p:nvPr/>
        </p:nvPicPr>
        <p:blipFill>
          <a:blip r:embed="rId8"/>
          <a:stretch>
            <a:fillRect/>
          </a:stretch>
        </p:blipFill>
        <p:spPr>
          <a:xfrm>
            <a:off x="173987" y="5745953"/>
            <a:ext cx="8970013" cy="804612"/>
          </a:xfrm>
          <a:prstGeom prst="rect">
            <a:avLst/>
          </a:prstGeom>
        </p:spPr>
      </p:pic>
    </p:spTree>
    <p:extLst>
      <p:ext uri="{BB962C8B-B14F-4D97-AF65-F5344CB8AC3E}">
        <p14:creationId xmlns:p14="http://schemas.microsoft.com/office/powerpoint/2010/main" val="2232221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01F6B-B2B1-4F99-ACEB-CC189719B9B5}"/>
              </a:ext>
            </a:extLst>
          </p:cNvPr>
          <p:cNvPicPr>
            <a:picLocks noChangeAspect="1"/>
          </p:cNvPicPr>
          <p:nvPr/>
        </p:nvPicPr>
        <p:blipFill>
          <a:blip r:embed="rId3"/>
          <a:stretch>
            <a:fillRect/>
          </a:stretch>
        </p:blipFill>
        <p:spPr>
          <a:xfrm>
            <a:off x="458144" y="0"/>
            <a:ext cx="8227711" cy="6858000"/>
          </a:xfrm>
          <a:prstGeom prst="rect">
            <a:avLst/>
          </a:prstGeom>
        </p:spPr>
      </p:pic>
    </p:spTree>
    <p:extLst>
      <p:ext uri="{BB962C8B-B14F-4D97-AF65-F5344CB8AC3E}">
        <p14:creationId xmlns:p14="http://schemas.microsoft.com/office/powerpoint/2010/main" val="440976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3C2B1-BBEC-435B-B5CC-33BC6AA556B2}"/>
              </a:ext>
            </a:extLst>
          </p:cNvPr>
          <p:cNvPicPr>
            <a:picLocks noChangeAspect="1"/>
          </p:cNvPicPr>
          <p:nvPr/>
        </p:nvPicPr>
        <p:blipFill>
          <a:blip r:embed="rId3"/>
          <a:stretch>
            <a:fillRect/>
          </a:stretch>
        </p:blipFill>
        <p:spPr>
          <a:xfrm>
            <a:off x="420461" y="397328"/>
            <a:ext cx="6479103" cy="2618850"/>
          </a:xfrm>
          <a:prstGeom prst="rect">
            <a:avLst/>
          </a:prstGeom>
        </p:spPr>
      </p:pic>
      <p:pic>
        <p:nvPicPr>
          <p:cNvPr id="4" name="Picture 3">
            <a:extLst>
              <a:ext uri="{FF2B5EF4-FFF2-40B4-BE49-F238E27FC236}">
                <a16:creationId xmlns:a16="http://schemas.microsoft.com/office/drawing/2014/main" id="{7460E64A-9104-4824-9EBD-6577F19A74BA}"/>
              </a:ext>
            </a:extLst>
          </p:cNvPr>
          <p:cNvPicPr>
            <a:picLocks noChangeAspect="1"/>
          </p:cNvPicPr>
          <p:nvPr/>
        </p:nvPicPr>
        <p:blipFill>
          <a:blip r:embed="rId4"/>
          <a:stretch>
            <a:fillRect/>
          </a:stretch>
        </p:blipFill>
        <p:spPr>
          <a:xfrm>
            <a:off x="420461" y="3265715"/>
            <a:ext cx="5126153" cy="2712893"/>
          </a:xfrm>
          <a:prstGeom prst="rect">
            <a:avLst/>
          </a:prstGeom>
        </p:spPr>
      </p:pic>
    </p:spTree>
    <p:extLst>
      <p:ext uri="{BB962C8B-B14F-4D97-AF65-F5344CB8AC3E}">
        <p14:creationId xmlns:p14="http://schemas.microsoft.com/office/powerpoint/2010/main" val="802542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CF2BE-91E0-4C1A-A67B-D5ADCD9965E4}"/>
              </a:ext>
            </a:extLst>
          </p:cNvPr>
          <p:cNvPicPr>
            <a:picLocks noChangeAspect="1"/>
          </p:cNvPicPr>
          <p:nvPr/>
        </p:nvPicPr>
        <p:blipFill>
          <a:blip r:embed="rId3"/>
          <a:stretch>
            <a:fillRect/>
          </a:stretch>
        </p:blipFill>
        <p:spPr>
          <a:xfrm>
            <a:off x="515896" y="399556"/>
            <a:ext cx="6924675" cy="2781300"/>
          </a:xfrm>
          <a:prstGeom prst="rect">
            <a:avLst/>
          </a:prstGeom>
        </p:spPr>
      </p:pic>
      <p:pic>
        <p:nvPicPr>
          <p:cNvPr id="3" name="Picture 2">
            <a:extLst>
              <a:ext uri="{FF2B5EF4-FFF2-40B4-BE49-F238E27FC236}">
                <a16:creationId xmlns:a16="http://schemas.microsoft.com/office/drawing/2014/main" id="{C7F0F6D6-61A1-4E60-81AD-8AE54A0F6D13}"/>
              </a:ext>
            </a:extLst>
          </p:cNvPr>
          <p:cNvPicPr>
            <a:picLocks noChangeAspect="1"/>
          </p:cNvPicPr>
          <p:nvPr/>
        </p:nvPicPr>
        <p:blipFill>
          <a:blip r:embed="rId4"/>
          <a:stretch>
            <a:fillRect/>
          </a:stretch>
        </p:blipFill>
        <p:spPr>
          <a:xfrm>
            <a:off x="882608" y="3449782"/>
            <a:ext cx="6191250" cy="2743200"/>
          </a:xfrm>
          <a:prstGeom prst="rect">
            <a:avLst/>
          </a:prstGeom>
        </p:spPr>
      </p:pic>
    </p:spTree>
    <p:extLst>
      <p:ext uri="{BB962C8B-B14F-4D97-AF65-F5344CB8AC3E}">
        <p14:creationId xmlns:p14="http://schemas.microsoft.com/office/powerpoint/2010/main" val="1141878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A1514-DC0A-4EE0-993E-586B1D6C182C}"/>
              </a:ext>
            </a:extLst>
          </p:cNvPr>
          <p:cNvPicPr>
            <a:picLocks noChangeAspect="1"/>
          </p:cNvPicPr>
          <p:nvPr/>
        </p:nvPicPr>
        <p:blipFill>
          <a:blip r:embed="rId3"/>
          <a:stretch>
            <a:fillRect/>
          </a:stretch>
        </p:blipFill>
        <p:spPr>
          <a:xfrm>
            <a:off x="275051" y="0"/>
            <a:ext cx="6078248" cy="2008464"/>
          </a:xfrm>
          <a:prstGeom prst="rect">
            <a:avLst/>
          </a:prstGeom>
        </p:spPr>
      </p:pic>
      <p:pic>
        <p:nvPicPr>
          <p:cNvPr id="3" name="Picture 2">
            <a:extLst>
              <a:ext uri="{FF2B5EF4-FFF2-40B4-BE49-F238E27FC236}">
                <a16:creationId xmlns:a16="http://schemas.microsoft.com/office/drawing/2014/main" id="{DBFD9747-9056-4809-A88B-C0DAB0745DB4}"/>
              </a:ext>
            </a:extLst>
          </p:cNvPr>
          <p:cNvPicPr>
            <a:picLocks noChangeAspect="1"/>
          </p:cNvPicPr>
          <p:nvPr/>
        </p:nvPicPr>
        <p:blipFill>
          <a:blip r:embed="rId4"/>
          <a:stretch>
            <a:fillRect/>
          </a:stretch>
        </p:blipFill>
        <p:spPr>
          <a:xfrm>
            <a:off x="275051" y="2008464"/>
            <a:ext cx="5425105" cy="2427245"/>
          </a:xfrm>
          <a:prstGeom prst="rect">
            <a:avLst/>
          </a:prstGeom>
        </p:spPr>
      </p:pic>
      <p:pic>
        <p:nvPicPr>
          <p:cNvPr id="4" name="Picture 3">
            <a:extLst>
              <a:ext uri="{FF2B5EF4-FFF2-40B4-BE49-F238E27FC236}">
                <a16:creationId xmlns:a16="http://schemas.microsoft.com/office/drawing/2014/main" id="{4DD7EFF3-57AA-462D-8306-961FC7E04C18}"/>
              </a:ext>
            </a:extLst>
          </p:cNvPr>
          <p:cNvPicPr>
            <a:picLocks noChangeAspect="1"/>
          </p:cNvPicPr>
          <p:nvPr/>
        </p:nvPicPr>
        <p:blipFill>
          <a:blip r:embed="rId5"/>
          <a:stretch>
            <a:fillRect/>
          </a:stretch>
        </p:blipFill>
        <p:spPr>
          <a:xfrm>
            <a:off x="1106325" y="4268220"/>
            <a:ext cx="5979412" cy="2506653"/>
          </a:xfrm>
          <a:prstGeom prst="rect">
            <a:avLst/>
          </a:prstGeom>
        </p:spPr>
      </p:pic>
    </p:spTree>
    <p:extLst>
      <p:ext uri="{BB962C8B-B14F-4D97-AF65-F5344CB8AC3E}">
        <p14:creationId xmlns:p14="http://schemas.microsoft.com/office/powerpoint/2010/main" val="3671640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DC90C-171B-46D5-9230-8C40B1C1F8E7}"/>
              </a:ext>
            </a:extLst>
          </p:cNvPr>
          <p:cNvPicPr>
            <a:picLocks noChangeAspect="1"/>
          </p:cNvPicPr>
          <p:nvPr/>
        </p:nvPicPr>
        <p:blipFill>
          <a:blip r:embed="rId3"/>
          <a:stretch>
            <a:fillRect/>
          </a:stretch>
        </p:blipFill>
        <p:spPr>
          <a:xfrm>
            <a:off x="300579" y="612555"/>
            <a:ext cx="8843421" cy="5727285"/>
          </a:xfrm>
          <a:prstGeom prst="rect">
            <a:avLst/>
          </a:prstGeom>
        </p:spPr>
      </p:pic>
      <p:sp>
        <p:nvSpPr>
          <p:cNvPr id="3" name="Rectangle 2">
            <a:extLst>
              <a:ext uri="{FF2B5EF4-FFF2-40B4-BE49-F238E27FC236}">
                <a16:creationId xmlns:a16="http://schemas.microsoft.com/office/drawing/2014/main" id="{1368117A-B3B9-48EA-9D73-A776614FA81A}"/>
              </a:ext>
            </a:extLst>
          </p:cNvPr>
          <p:cNvSpPr/>
          <p:nvPr/>
        </p:nvSpPr>
        <p:spPr>
          <a:xfrm>
            <a:off x="90032" y="132999"/>
            <a:ext cx="2787173" cy="461665"/>
          </a:xfrm>
          <a:prstGeom prst="rect">
            <a:avLst/>
          </a:prstGeom>
        </p:spPr>
        <p:txBody>
          <a:bodyPr wrap="none">
            <a:spAutoFit/>
          </a:bodyPr>
          <a:lstStyle/>
          <a:p>
            <a:r>
              <a:rPr lang="en-CA" sz="2400" b="1" dirty="0" err="1">
                <a:solidFill>
                  <a:srgbClr val="FF0000"/>
                </a:solidFill>
                <a:latin typeface="Times New Roman" panose="02020603050405020304" pitchFamily="18" charset="0"/>
                <a:cs typeface="Times New Roman" panose="02020603050405020304" pitchFamily="18" charset="0"/>
              </a:rPr>
              <a:t>ForeachRDD</a:t>
            </a:r>
            <a:r>
              <a:rPr lang="en-CA" sz="2400" b="1" dirty="0">
                <a:solidFill>
                  <a:srgbClr val="FF0000"/>
                </a:solidFill>
                <a:latin typeface="Times New Roman" panose="02020603050405020304" pitchFamily="18" charset="0"/>
                <a:cs typeface="Times New Roman" panose="02020603050405020304" pitchFamily="18" charset="0"/>
              </a:rPr>
              <a:t>(</a:t>
            </a:r>
            <a:r>
              <a:rPr lang="en-CA" sz="2400" b="1" dirty="0" err="1">
                <a:solidFill>
                  <a:srgbClr val="FF0000"/>
                </a:solidFill>
                <a:latin typeface="Times New Roman" panose="02020603050405020304" pitchFamily="18" charset="0"/>
                <a:cs typeface="Times New Roman" panose="02020603050405020304" pitchFamily="18" charset="0"/>
              </a:rPr>
              <a:t>func</a:t>
            </a:r>
            <a:r>
              <a:rPr lang="en-CA" sz="2400" b="1" dirty="0">
                <a:solidFill>
                  <a:srgbClr val="FF0000"/>
                </a:solidFill>
                <a:latin typeface="Times New Roman" panose="02020603050405020304" pitchFamily="18" charset="0"/>
                <a:cs typeface="Times New Roman" panose="02020603050405020304" pitchFamily="18" charset="0"/>
              </a:rPr>
              <a:t>) </a:t>
            </a:r>
          </a:p>
        </p:txBody>
      </p:sp>
      <p:sp>
        <p:nvSpPr>
          <p:cNvPr id="5" name="Arrow: Up-Down 4">
            <a:extLst>
              <a:ext uri="{FF2B5EF4-FFF2-40B4-BE49-F238E27FC236}">
                <a16:creationId xmlns:a16="http://schemas.microsoft.com/office/drawing/2014/main" id="{CF0965FC-E716-43FC-B900-5B53DBFC7A1E}"/>
              </a:ext>
            </a:extLst>
          </p:cNvPr>
          <p:cNvSpPr/>
          <p:nvPr/>
        </p:nvSpPr>
        <p:spPr>
          <a:xfrm rot="18160142">
            <a:off x="6567956" y="3193887"/>
            <a:ext cx="149268" cy="86566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5703E0B-5B13-4ECF-975A-043A08E4A529}"/>
              </a:ext>
            </a:extLst>
          </p:cNvPr>
          <p:cNvSpPr/>
          <p:nvPr/>
        </p:nvSpPr>
        <p:spPr>
          <a:xfrm>
            <a:off x="6909915" y="3553853"/>
            <a:ext cx="534121" cy="369332"/>
          </a:xfrm>
          <a:prstGeom prst="rect">
            <a:avLst/>
          </a:prstGeom>
        </p:spPr>
        <p:txBody>
          <a:bodyPr wrap="none">
            <a:spAutoFit/>
          </a:bodyPr>
          <a:lstStyle/>
          <a:p>
            <a:r>
              <a:rPr lang="en-CA" dirty="0"/>
              <a:t>4*2</a:t>
            </a:r>
          </a:p>
        </p:txBody>
      </p:sp>
      <p:cxnSp>
        <p:nvCxnSpPr>
          <p:cNvPr id="8" name="Straight Arrow Connector 7">
            <a:extLst>
              <a:ext uri="{FF2B5EF4-FFF2-40B4-BE49-F238E27FC236}">
                <a16:creationId xmlns:a16="http://schemas.microsoft.com/office/drawing/2014/main" id="{C31F0354-FFE3-4D5A-90D9-F5AAAEDC174A}"/>
              </a:ext>
            </a:extLst>
          </p:cNvPr>
          <p:cNvCxnSpPr>
            <a:cxnSpLocks/>
          </p:cNvCxnSpPr>
          <p:nvPr/>
        </p:nvCxnSpPr>
        <p:spPr>
          <a:xfrm>
            <a:off x="6039293" y="4242391"/>
            <a:ext cx="0" cy="1510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86844404-ED1A-4DF8-AC20-C2026BDF7383}"/>
              </a:ext>
            </a:extLst>
          </p:cNvPr>
          <p:cNvCxnSpPr>
            <a:cxnSpLocks/>
          </p:cNvCxnSpPr>
          <p:nvPr/>
        </p:nvCxnSpPr>
        <p:spPr>
          <a:xfrm>
            <a:off x="7142930" y="4242391"/>
            <a:ext cx="0" cy="9888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27EF9124-F8AC-49A5-8BE2-F58954443557}"/>
              </a:ext>
            </a:extLst>
          </p:cNvPr>
          <p:cNvSpPr/>
          <p:nvPr/>
        </p:nvSpPr>
        <p:spPr>
          <a:xfrm>
            <a:off x="3924366" y="5752614"/>
            <a:ext cx="3549370" cy="338554"/>
          </a:xfrm>
          <a:prstGeom prst="rect">
            <a:avLst/>
          </a:prstGeom>
        </p:spPr>
        <p:txBody>
          <a:bodyPr wrap="none">
            <a:spAutoFit/>
          </a:bodyPr>
          <a:lstStyle/>
          <a:p>
            <a:r>
              <a:rPr lang="en-CA" sz="1600" dirty="0">
                <a:latin typeface="Times New Roman" panose="02020603050405020304" pitchFamily="18" charset="0"/>
                <a:cs typeface="Times New Roman" panose="02020603050405020304" pitchFamily="18" charset="0"/>
              </a:rPr>
              <a:t>Every 10 second the file will be replaced</a:t>
            </a:r>
          </a:p>
        </p:txBody>
      </p:sp>
      <p:sp>
        <p:nvSpPr>
          <p:cNvPr id="13" name="Rectangle 12">
            <a:extLst>
              <a:ext uri="{FF2B5EF4-FFF2-40B4-BE49-F238E27FC236}">
                <a16:creationId xmlns:a16="http://schemas.microsoft.com/office/drawing/2014/main" id="{FAC3EC39-F365-49D6-BA20-558F96F2A4BB}"/>
              </a:ext>
            </a:extLst>
          </p:cNvPr>
          <p:cNvSpPr/>
          <p:nvPr/>
        </p:nvSpPr>
        <p:spPr>
          <a:xfrm>
            <a:off x="5135528" y="5172166"/>
            <a:ext cx="4295548" cy="584775"/>
          </a:xfrm>
          <a:prstGeom prst="rect">
            <a:avLst/>
          </a:prstGeom>
        </p:spPr>
        <p:txBody>
          <a:bodyPr wrap="square">
            <a:spAutoFit/>
          </a:bodyPr>
          <a:lstStyle/>
          <a:p>
            <a:pPr lvl="0" algn="ctr" defTabSz="914400">
              <a:defRPr/>
            </a:pPr>
            <a:r>
              <a:rPr lang="en-CA" sz="1600" dirty="0">
                <a:latin typeface="Times New Roman" panose="02020603050405020304" pitchFamily="18" charset="0"/>
                <a:cs typeface="Times New Roman" panose="02020603050405020304" pitchFamily="18" charset="0"/>
              </a:rPr>
              <a:t>Every 4</a:t>
            </a:r>
            <a:r>
              <a:rPr lang="en-CA" sz="1600" baseline="30000" dirty="0">
                <a:latin typeface="Times New Roman" panose="02020603050405020304" pitchFamily="18" charset="0"/>
                <a:cs typeface="Times New Roman" panose="02020603050405020304" pitchFamily="18" charset="0"/>
              </a:rPr>
              <a:t>th</a:t>
            </a:r>
            <a:r>
              <a:rPr lang="en-CA" sz="1600" dirty="0">
                <a:latin typeface="Times New Roman" panose="02020603050405020304" pitchFamily="18" charset="0"/>
                <a:cs typeface="Times New Roman" panose="02020603050405020304" pitchFamily="18" charset="0"/>
              </a:rPr>
              <a:t> batch (8s) it will</a:t>
            </a:r>
          </a:p>
          <a:p>
            <a:pPr lvl="0" algn="ctr" defTabSz="914400">
              <a:defRPr/>
            </a:pPr>
            <a:r>
              <a:rPr lang="en-CA" sz="1600" dirty="0">
                <a:latin typeface="Times New Roman" panose="02020603050405020304" pitchFamily="18" charset="0"/>
                <a:cs typeface="Times New Roman" panose="02020603050405020304" pitchFamily="18" charset="0"/>
              </a:rPr>
              <a:t> write the data (4RDD)</a:t>
            </a:r>
          </a:p>
        </p:txBody>
      </p:sp>
      <p:pic>
        <p:nvPicPr>
          <p:cNvPr id="4" name="Picture 3">
            <a:extLst>
              <a:ext uri="{FF2B5EF4-FFF2-40B4-BE49-F238E27FC236}">
                <a16:creationId xmlns:a16="http://schemas.microsoft.com/office/drawing/2014/main" id="{BBE81D56-C012-45AB-A504-A8044699AA81}"/>
              </a:ext>
            </a:extLst>
          </p:cNvPr>
          <p:cNvPicPr>
            <a:picLocks noChangeAspect="1"/>
          </p:cNvPicPr>
          <p:nvPr/>
        </p:nvPicPr>
        <p:blipFill>
          <a:blip r:embed="rId4"/>
          <a:stretch>
            <a:fillRect/>
          </a:stretch>
        </p:blipFill>
        <p:spPr>
          <a:xfrm>
            <a:off x="1291033" y="6029668"/>
            <a:ext cx="4073783" cy="818751"/>
          </a:xfrm>
          <a:prstGeom prst="rect">
            <a:avLst/>
          </a:prstGeom>
        </p:spPr>
      </p:pic>
    </p:spTree>
    <p:extLst>
      <p:ext uri="{BB962C8B-B14F-4D97-AF65-F5344CB8AC3E}">
        <p14:creationId xmlns:p14="http://schemas.microsoft.com/office/powerpoint/2010/main" val="424206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4EFDE7-3930-409A-B015-7AB6B526538B}"/>
              </a:ext>
            </a:extLst>
          </p:cNvPr>
          <p:cNvPicPr>
            <a:picLocks noChangeAspect="1"/>
          </p:cNvPicPr>
          <p:nvPr/>
        </p:nvPicPr>
        <p:blipFill>
          <a:blip r:embed="rId2"/>
          <a:stretch>
            <a:fillRect/>
          </a:stretch>
        </p:blipFill>
        <p:spPr>
          <a:xfrm>
            <a:off x="111935" y="0"/>
            <a:ext cx="8920130" cy="6858000"/>
          </a:xfrm>
          <a:prstGeom prst="rect">
            <a:avLst/>
          </a:prstGeom>
        </p:spPr>
      </p:pic>
    </p:spTree>
    <p:extLst>
      <p:ext uri="{BB962C8B-B14F-4D97-AF65-F5344CB8AC3E}">
        <p14:creationId xmlns:p14="http://schemas.microsoft.com/office/powerpoint/2010/main" val="3011966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CF2A0E-D130-46B1-96CF-C924EBD247EB}"/>
              </a:ext>
            </a:extLst>
          </p:cNvPr>
          <p:cNvPicPr>
            <a:picLocks noChangeAspect="1"/>
          </p:cNvPicPr>
          <p:nvPr/>
        </p:nvPicPr>
        <p:blipFill>
          <a:blip r:embed="rId3"/>
          <a:stretch>
            <a:fillRect/>
          </a:stretch>
        </p:blipFill>
        <p:spPr>
          <a:xfrm>
            <a:off x="318345" y="571500"/>
            <a:ext cx="7248525" cy="1905000"/>
          </a:xfrm>
          <a:prstGeom prst="rect">
            <a:avLst/>
          </a:prstGeom>
        </p:spPr>
      </p:pic>
      <p:pic>
        <p:nvPicPr>
          <p:cNvPr id="4" name="Picture 3">
            <a:extLst>
              <a:ext uri="{FF2B5EF4-FFF2-40B4-BE49-F238E27FC236}">
                <a16:creationId xmlns:a16="http://schemas.microsoft.com/office/drawing/2014/main" id="{B0435543-506A-4F55-A39F-A255C3977E70}"/>
              </a:ext>
            </a:extLst>
          </p:cNvPr>
          <p:cNvPicPr>
            <a:picLocks noChangeAspect="1"/>
          </p:cNvPicPr>
          <p:nvPr/>
        </p:nvPicPr>
        <p:blipFill>
          <a:blip r:embed="rId4"/>
          <a:stretch>
            <a:fillRect/>
          </a:stretch>
        </p:blipFill>
        <p:spPr>
          <a:xfrm>
            <a:off x="319087" y="2682772"/>
            <a:ext cx="8505825" cy="4010025"/>
          </a:xfrm>
          <a:prstGeom prst="rect">
            <a:avLst/>
          </a:prstGeom>
        </p:spPr>
      </p:pic>
      <p:cxnSp>
        <p:nvCxnSpPr>
          <p:cNvPr id="6" name="Straight Arrow Connector 5">
            <a:extLst>
              <a:ext uri="{FF2B5EF4-FFF2-40B4-BE49-F238E27FC236}">
                <a16:creationId xmlns:a16="http://schemas.microsoft.com/office/drawing/2014/main" id="{DA4C5CDB-F2D2-4FED-BD94-C5DF03CE0B24}"/>
              </a:ext>
            </a:extLst>
          </p:cNvPr>
          <p:cNvCxnSpPr>
            <a:cxnSpLocks/>
          </p:cNvCxnSpPr>
          <p:nvPr/>
        </p:nvCxnSpPr>
        <p:spPr>
          <a:xfrm>
            <a:off x="665018" y="1876301"/>
            <a:ext cx="1246909" cy="4144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44839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727A3B-8E11-487A-A56B-9AD155BB0E8B}"/>
              </a:ext>
            </a:extLst>
          </p:cNvPr>
          <p:cNvSpPr/>
          <p:nvPr/>
        </p:nvSpPr>
        <p:spPr>
          <a:xfrm>
            <a:off x="90032" y="132999"/>
            <a:ext cx="2014334" cy="646331"/>
          </a:xfrm>
          <a:prstGeom prst="rect">
            <a:avLst/>
          </a:prstGeom>
        </p:spPr>
        <p:txBody>
          <a:bodyPr wrap="none">
            <a:spAutoFit/>
          </a:bodyPr>
          <a:lstStyle/>
          <a:p>
            <a:r>
              <a:rPr lang="en-CA" b="1" dirty="0" err="1">
                <a:solidFill>
                  <a:srgbClr val="FF0000"/>
                </a:solidFill>
                <a:latin typeface="Times New Roman" panose="02020603050405020304" pitchFamily="18" charset="0"/>
                <a:cs typeface="Times New Roman" panose="02020603050405020304" pitchFamily="18" charset="0"/>
              </a:rPr>
              <a:t>foreachRDD</a:t>
            </a:r>
            <a:r>
              <a:rPr lang="en-CA" b="1" dirty="0">
                <a:solidFill>
                  <a:srgbClr val="FF0000"/>
                </a:solidFill>
                <a:latin typeface="Times New Roman" panose="02020603050405020304" pitchFamily="18" charset="0"/>
                <a:cs typeface="Times New Roman" panose="02020603050405020304" pitchFamily="18" charset="0"/>
              </a:rPr>
              <a:t>(</a:t>
            </a:r>
            <a:r>
              <a:rPr lang="en-CA" b="1" dirty="0" err="1">
                <a:solidFill>
                  <a:srgbClr val="FF0000"/>
                </a:solidFill>
                <a:latin typeface="Times New Roman" panose="02020603050405020304" pitchFamily="18" charset="0"/>
                <a:cs typeface="Times New Roman" panose="02020603050405020304" pitchFamily="18" charset="0"/>
              </a:rPr>
              <a:t>func</a:t>
            </a:r>
            <a:r>
              <a:rPr lang="en-CA" b="1" dirty="0">
                <a:solidFill>
                  <a:srgbClr val="FF0000"/>
                </a:solidFill>
                <a:latin typeface="Times New Roman" panose="02020603050405020304" pitchFamily="18" charset="0"/>
                <a:cs typeface="Times New Roman" panose="02020603050405020304" pitchFamily="18" charset="0"/>
              </a:rPr>
              <a:t>)</a:t>
            </a:r>
          </a:p>
          <a:p>
            <a:r>
              <a:rPr lang="en-CA" b="1" dirty="0">
                <a:solidFill>
                  <a:srgbClr val="FF0000"/>
                </a:solidFill>
                <a:latin typeface="Times New Roman" panose="02020603050405020304" pitchFamily="18" charset="0"/>
                <a:cs typeface="Times New Roman" panose="02020603050405020304" pitchFamily="18" charset="0"/>
              </a:rPr>
              <a:t>Next Example </a:t>
            </a:r>
          </a:p>
        </p:txBody>
      </p:sp>
      <p:pic>
        <p:nvPicPr>
          <p:cNvPr id="3" name="Picture 2">
            <a:extLst>
              <a:ext uri="{FF2B5EF4-FFF2-40B4-BE49-F238E27FC236}">
                <a16:creationId xmlns:a16="http://schemas.microsoft.com/office/drawing/2014/main" id="{3ED60E62-C009-4ABC-960C-353F2F60B7AE}"/>
              </a:ext>
            </a:extLst>
          </p:cNvPr>
          <p:cNvPicPr>
            <a:picLocks noChangeAspect="1"/>
          </p:cNvPicPr>
          <p:nvPr/>
        </p:nvPicPr>
        <p:blipFill>
          <a:blip r:embed="rId3"/>
          <a:stretch>
            <a:fillRect/>
          </a:stretch>
        </p:blipFill>
        <p:spPr>
          <a:xfrm>
            <a:off x="90032" y="1228486"/>
            <a:ext cx="8643887" cy="4703445"/>
          </a:xfrm>
          <a:prstGeom prst="rect">
            <a:avLst/>
          </a:prstGeom>
        </p:spPr>
      </p:pic>
    </p:spTree>
    <p:extLst>
      <p:ext uri="{BB962C8B-B14F-4D97-AF65-F5344CB8AC3E}">
        <p14:creationId xmlns:p14="http://schemas.microsoft.com/office/powerpoint/2010/main" val="3048251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ABAAD-5016-47A2-B5DC-9A5DE9A95476}"/>
              </a:ext>
            </a:extLst>
          </p:cNvPr>
          <p:cNvPicPr>
            <a:picLocks noChangeAspect="1"/>
          </p:cNvPicPr>
          <p:nvPr/>
        </p:nvPicPr>
        <p:blipFill>
          <a:blip r:embed="rId3"/>
          <a:stretch>
            <a:fillRect/>
          </a:stretch>
        </p:blipFill>
        <p:spPr>
          <a:xfrm>
            <a:off x="313051" y="0"/>
            <a:ext cx="7085337" cy="6858000"/>
          </a:xfrm>
          <a:prstGeom prst="rect">
            <a:avLst/>
          </a:prstGeom>
        </p:spPr>
      </p:pic>
      <p:pic>
        <p:nvPicPr>
          <p:cNvPr id="3" name="Picture 2">
            <a:extLst>
              <a:ext uri="{FF2B5EF4-FFF2-40B4-BE49-F238E27FC236}">
                <a16:creationId xmlns:a16="http://schemas.microsoft.com/office/drawing/2014/main" id="{C0022C1C-0E4D-49AA-8CDE-58A223E5F75E}"/>
              </a:ext>
            </a:extLst>
          </p:cNvPr>
          <p:cNvPicPr>
            <a:picLocks noChangeAspect="1"/>
          </p:cNvPicPr>
          <p:nvPr/>
        </p:nvPicPr>
        <p:blipFill>
          <a:blip r:embed="rId4"/>
          <a:stretch>
            <a:fillRect/>
          </a:stretch>
        </p:blipFill>
        <p:spPr>
          <a:xfrm>
            <a:off x="3122909" y="1082040"/>
            <a:ext cx="5431605" cy="5623560"/>
          </a:xfrm>
          <a:prstGeom prst="rect">
            <a:avLst/>
          </a:prstGeom>
        </p:spPr>
      </p:pic>
    </p:spTree>
    <p:extLst>
      <p:ext uri="{BB962C8B-B14F-4D97-AF65-F5344CB8AC3E}">
        <p14:creationId xmlns:p14="http://schemas.microsoft.com/office/powerpoint/2010/main" val="923256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CFB94-1DB4-4FFF-B398-FF6B8853DFCE}"/>
              </a:ext>
            </a:extLst>
          </p:cNvPr>
          <p:cNvPicPr>
            <a:picLocks noChangeAspect="1"/>
          </p:cNvPicPr>
          <p:nvPr/>
        </p:nvPicPr>
        <p:blipFill>
          <a:blip r:embed="rId3"/>
          <a:stretch>
            <a:fillRect/>
          </a:stretch>
        </p:blipFill>
        <p:spPr>
          <a:xfrm>
            <a:off x="6141720" y="2534603"/>
            <a:ext cx="2886075" cy="1533525"/>
          </a:xfrm>
          <a:prstGeom prst="rect">
            <a:avLst/>
          </a:prstGeom>
        </p:spPr>
      </p:pic>
      <p:pic>
        <p:nvPicPr>
          <p:cNvPr id="3" name="Picture 2">
            <a:extLst>
              <a:ext uri="{FF2B5EF4-FFF2-40B4-BE49-F238E27FC236}">
                <a16:creationId xmlns:a16="http://schemas.microsoft.com/office/drawing/2014/main" id="{79DC2B3A-CF55-4AD1-A19B-5284A164304C}"/>
              </a:ext>
            </a:extLst>
          </p:cNvPr>
          <p:cNvPicPr>
            <a:picLocks noChangeAspect="1"/>
          </p:cNvPicPr>
          <p:nvPr/>
        </p:nvPicPr>
        <p:blipFill>
          <a:blip r:embed="rId4"/>
          <a:stretch>
            <a:fillRect/>
          </a:stretch>
        </p:blipFill>
        <p:spPr>
          <a:xfrm>
            <a:off x="6409372" y="839152"/>
            <a:ext cx="2333625" cy="1152525"/>
          </a:xfrm>
          <a:prstGeom prst="rect">
            <a:avLst/>
          </a:prstGeom>
        </p:spPr>
      </p:pic>
      <p:pic>
        <p:nvPicPr>
          <p:cNvPr id="4" name="Picture 3">
            <a:extLst>
              <a:ext uri="{FF2B5EF4-FFF2-40B4-BE49-F238E27FC236}">
                <a16:creationId xmlns:a16="http://schemas.microsoft.com/office/drawing/2014/main" id="{E1C308E1-52A3-4480-A51A-9C87EDF12A04}"/>
              </a:ext>
            </a:extLst>
          </p:cNvPr>
          <p:cNvPicPr>
            <a:picLocks noChangeAspect="1"/>
          </p:cNvPicPr>
          <p:nvPr/>
        </p:nvPicPr>
        <p:blipFill>
          <a:blip r:embed="rId5"/>
          <a:stretch>
            <a:fillRect/>
          </a:stretch>
        </p:blipFill>
        <p:spPr>
          <a:xfrm>
            <a:off x="5788342" y="4384357"/>
            <a:ext cx="2809875" cy="2143125"/>
          </a:xfrm>
          <a:prstGeom prst="rect">
            <a:avLst/>
          </a:prstGeom>
        </p:spPr>
      </p:pic>
      <p:pic>
        <p:nvPicPr>
          <p:cNvPr id="5" name="Picture 4">
            <a:extLst>
              <a:ext uri="{FF2B5EF4-FFF2-40B4-BE49-F238E27FC236}">
                <a16:creationId xmlns:a16="http://schemas.microsoft.com/office/drawing/2014/main" id="{E03AF366-1294-4427-8160-BC44723541D8}"/>
              </a:ext>
            </a:extLst>
          </p:cNvPr>
          <p:cNvPicPr>
            <a:picLocks noChangeAspect="1"/>
          </p:cNvPicPr>
          <p:nvPr/>
        </p:nvPicPr>
        <p:blipFill>
          <a:blip r:embed="rId6"/>
          <a:stretch>
            <a:fillRect/>
          </a:stretch>
        </p:blipFill>
        <p:spPr>
          <a:xfrm>
            <a:off x="123248" y="0"/>
            <a:ext cx="5240145" cy="6644640"/>
          </a:xfrm>
          <a:prstGeom prst="rect">
            <a:avLst/>
          </a:prstGeom>
        </p:spPr>
      </p:pic>
      <p:cxnSp>
        <p:nvCxnSpPr>
          <p:cNvPr id="7" name="Straight Arrow Connector 6">
            <a:extLst>
              <a:ext uri="{FF2B5EF4-FFF2-40B4-BE49-F238E27FC236}">
                <a16:creationId xmlns:a16="http://schemas.microsoft.com/office/drawing/2014/main" id="{60956D56-620E-4C48-B02E-ADF8DAA240DF}"/>
              </a:ext>
            </a:extLst>
          </p:cNvPr>
          <p:cNvCxnSpPr/>
          <p:nvPr/>
        </p:nvCxnSpPr>
        <p:spPr>
          <a:xfrm flipV="1">
            <a:off x="401003" y="5044440"/>
            <a:ext cx="5222557" cy="9296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a:extLst>
              <a:ext uri="{FF2B5EF4-FFF2-40B4-BE49-F238E27FC236}">
                <a16:creationId xmlns:a16="http://schemas.microsoft.com/office/drawing/2014/main" id="{ECA7E17F-063D-4132-BFFC-6009B7AD0BE3}"/>
              </a:ext>
            </a:extLst>
          </p:cNvPr>
          <p:cNvCxnSpPr>
            <a:cxnSpLocks/>
          </p:cNvCxnSpPr>
          <p:nvPr/>
        </p:nvCxnSpPr>
        <p:spPr>
          <a:xfrm flipV="1">
            <a:off x="259080" y="1604963"/>
            <a:ext cx="6043612" cy="8181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A0F8390D-50F2-470F-B3D0-8A754EDF08CE}"/>
              </a:ext>
            </a:extLst>
          </p:cNvPr>
          <p:cNvCxnSpPr>
            <a:cxnSpLocks/>
          </p:cNvCxnSpPr>
          <p:nvPr/>
        </p:nvCxnSpPr>
        <p:spPr>
          <a:xfrm>
            <a:off x="401003" y="3093720"/>
            <a:ext cx="5527357" cy="3352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14175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treaming-dstream-window.png">
            <a:extLst>
              <a:ext uri="{FF2B5EF4-FFF2-40B4-BE49-F238E27FC236}">
                <a16:creationId xmlns:a16="http://schemas.microsoft.com/office/drawing/2014/main" id="{A5039808-3448-47F0-9924-ECF817EFDF29}"/>
              </a:ext>
            </a:extLst>
          </p:cNvPr>
          <p:cNvPicPr>
            <a:picLocks noChangeAspect="1"/>
          </p:cNvPicPr>
          <p:nvPr/>
        </p:nvPicPr>
        <p:blipFill rotWithShape="1">
          <a:blip r:embed="rId3">
            <a:extLst>
              <a:ext uri="{28A0092B-C50C-407E-A947-70E740481C1C}">
                <a14:useLocalDpi xmlns:a14="http://schemas.microsoft.com/office/drawing/2010/main" val="0"/>
              </a:ext>
            </a:extLst>
          </a:blip>
          <a:srcRect l="4766" t="4816" r="4818" b="5876"/>
          <a:stretch/>
        </p:blipFill>
        <p:spPr>
          <a:xfrm>
            <a:off x="1017521" y="3429000"/>
            <a:ext cx="7440930" cy="2868930"/>
          </a:xfrm>
          <a:prstGeom prst="rect">
            <a:avLst/>
          </a:prstGeom>
        </p:spPr>
      </p:pic>
      <p:grpSp>
        <p:nvGrpSpPr>
          <p:cNvPr id="24" name="Group 23">
            <a:extLst>
              <a:ext uri="{FF2B5EF4-FFF2-40B4-BE49-F238E27FC236}">
                <a16:creationId xmlns:a16="http://schemas.microsoft.com/office/drawing/2014/main" id="{AE7173C0-852E-4805-9EC3-89F9187BA305}"/>
              </a:ext>
            </a:extLst>
          </p:cNvPr>
          <p:cNvGrpSpPr/>
          <p:nvPr/>
        </p:nvGrpSpPr>
        <p:grpSpPr>
          <a:xfrm>
            <a:off x="2268296" y="1011410"/>
            <a:ext cx="5796391" cy="817980"/>
            <a:chOff x="754380" y="522514"/>
            <a:chExt cx="5796391" cy="817980"/>
          </a:xfrm>
        </p:grpSpPr>
        <p:sp>
          <p:nvSpPr>
            <p:cNvPr id="18" name="Rectangle 17">
              <a:extLst>
                <a:ext uri="{FF2B5EF4-FFF2-40B4-BE49-F238E27FC236}">
                  <a16:creationId xmlns:a16="http://schemas.microsoft.com/office/drawing/2014/main" id="{87A5BD9D-7617-46CD-B28B-094697683572}"/>
                </a:ext>
              </a:extLst>
            </p:cNvPr>
            <p:cNvSpPr/>
            <p:nvPr/>
          </p:nvSpPr>
          <p:spPr>
            <a:xfrm>
              <a:off x="3315955" y="606964"/>
              <a:ext cx="3234816" cy="733530"/>
            </a:xfrm>
            <a:prstGeom prst="rect">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52EC4943-3407-4886-959E-AD0D95BD383E}"/>
                </a:ext>
              </a:extLst>
            </p:cNvPr>
            <p:cNvSpPr/>
            <p:nvPr/>
          </p:nvSpPr>
          <p:spPr>
            <a:xfrm>
              <a:off x="754380" y="522514"/>
              <a:ext cx="3234816" cy="73353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3" name="Rectangle 2">
              <a:extLst>
                <a:ext uri="{FF2B5EF4-FFF2-40B4-BE49-F238E27FC236}">
                  <a16:creationId xmlns:a16="http://schemas.microsoft.com/office/drawing/2014/main" id="{1C2D8B86-5C66-4F80-98B1-8181CA802B92}"/>
                </a:ext>
              </a:extLst>
            </p:cNvPr>
            <p:cNvSpPr/>
            <p:nvPr/>
          </p:nvSpPr>
          <p:spPr>
            <a:xfrm>
              <a:off x="1599881"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8" name="Rectangle 7">
              <a:extLst>
                <a:ext uri="{FF2B5EF4-FFF2-40B4-BE49-F238E27FC236}">
                  <a16:creationId xmlns:a16="http://schemas.microsoft.com/office/drawing/2014/main" id="{40F22739-7C7D-493C-AAD5-B95CFF3C8DB2}"/>
                </a:ext>
              </a:extLst>
            </p:cNvPr>
            <p:cNvSpPr/>
            <p:nvPr/>
          </p:nvSpPr>
          <p:spPr>
            <a:xfrm>
              <a:off x="2179909"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9" name="Rectangle 8">
              <a:extLst>
                <a:ext uri="{FF2B5EF4-FFF2-40B4-BE49-F238E27FC236}">
                  <a16:creationId xmlns:a16="http://schemas.microsoft.com/office/drawing/2014/main" id="{663D2AD0-538A-444F-A43E-150D06E81058}"/>
                </a:ext>
              </a:extLst>
            </p:cNvPr>
            <p:cNvSpPr/>
            <p:nvPr/>
          </p:nvSpPr>
          <p:spPr>
            <a:xfrm>
              <a:off x="1035648"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0" name="Rectangle 9">
              <a:extLst>
                <a:ext uri="{FF2B5EF4-FFF2-40B4-BE49-F238E27FC236}">
                  <a16:creationId xmlns:a16="http://schemas.microsoft.com/office/drawing/2014/main" id="{A3A35ABC-A3B6-45D1-95F9-D477CF24E283}"/>
                </a:ext>
              </a:extLst>
            </p:cNvPr>
            <p:cNvSpPr/>
            <p:nvPr/>
          </p:nvSpPr>
          <p:spPr>
            <a:xfrm>
              <a:off x="3443006"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D8971D56-C85F-459D-89BB-90D50AC49B82}"/>
                </a:ext>
              </a:extLst>
            </p:cNvPr>
            <p:cNvSpPr/>
            <p:nvPr/>
          </p:nvSpPr>
          <p:spPr>
            <a:xfrm>
              <a:off x="2800087"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2" name="Rectangle 11">
              <a:extLst>
                <a:ext uri="{FF2B5EF4-FFF2-40B4-BE49-F238E27FC236}">
                  <a16:creationId xmlns:a16="http://schemas.microsoft.com/office/drawing/2014/main" id="{E1BDF5EE-C76A-4DD6-B359-2A2136F6218D}"/>
                </a:ext>
              </a:extLst>
            </p:cNvPr>
            <p:cNvSpPr/>
            <p:nvPr/>
          </p:nvSpPr>
          <p:spPr>
            <a:xfrm>
              <a:off x="4132351"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3" name="Rectangle 12">
              <a:extLst>
                <a:ext uri="{FF2B5EF4-FFF2-40B4-BE49-F238E27FC236}">
                  <a16:creationId xmlns:a16="http://schemas.microsoft.com/office/drawing/2014/main" id="{F80E7F3D-A5F5-49F0-B791-4ADA25EE749E}"/>
                </a:ext>
              </a:extLst>
            </p:cNvPr>
            <p:cNvSpPr/>
            <p:nvPr/>
          </p:nvSpPr>
          <p:spPr>
            <a:xfrm>
              <a:off x="4737986"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4" name="Rectangle 13">
              <a:extLst>
                <a:ext uri="{FF2B5EF4-FFF2-40B4-BE49-F238E27FC236}">
                  <a16:creationId xmlns:a16="http://schemas.microsoft.com/office/drawing/2014/main" id="{22B67545-017D-4E6F-8CAB-EFAB9D1B202A}"/>
                </a:ext>
              </a:extLst>
            </p:cNvPr>
            <p:cNvSpPr/>
            <p:nvPr/>
          </p:nvSpPr>
          <p:spPr>
            <a:xfrm>
              <a:off x="5375618"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4BBD325B-5869-4FAB-9601-1111883C4000}"/>
                </a:ext>
              </a:extLst>
            </p:cNvPr>
            <p:cNvSpPr/>
            <p:nvPr/>
          </p:nvSpPr>
          <p:spPr>
            <a:xfrm>
              <a:off x="5931339" y="737531"/>
              <a:ext cx="319038" cy="2361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cxnSp>
          <p:nvCxnSpPr>
            <p:cNvPr id="20" name="Straight Connector 19">
              <a:extLst>
                <a:ext uri="{FF2B5EF4-FFF2-40B4-BE49-F238E27FC236}">
                  <a16:creationId xmlns:a16="http://schemas.microsoft.com/office/drawing/2014/main" id="{3B45B8F9-90EA-4A11-BC78-65382082EE61}"/>
                </a:ext>
              </a:extLst>
            </p:cNvPr>
            <p:cNvCxnSpPr/>
            <p:nvPr/>
          </p:nvCxnSpPr>
          <p:spPr>
            <a:xfrm>
              <a:off x="3315955" y="606964"/>
              <a:ext cx="0" cy="73353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845DE991-BBEE-4C71-93B1-E3FFE43C297D}"/>
                </a:ext>
              </a:extLst>
            </p:cNvPr>
            <p:cNvCxnSpPr>
              <a:cxnSpLocks/>
            </p:cNvCxnSpPr>
            <p:nvPr/>
          </p:nvCxnSpPr>
          <p:spPr>
            <a:xfrm>
              <a:off x="3295859" y="606964"/>
              <a:ext cx="693337"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25" name="Rectangle 24">
            <a:extLst>
              <a:ext uri="{FF2B5EF4-FFF2-40B4-BE49-F238E27FC236}">
                <a16:creationId xmlns:a16="http://schemas.microsoft.com/office/drawing/2014/main" id="{B89F3C1E-089C-498D-ACF5-C3912C0535E5}"/>
              </a:ext>
            </a:extLst>
          </p:cNvPr>
          <p:cNvSpPr/>
          <p:nvPr/>
        </p:nvSpPr>
        <p:spPr>
          <a:xfrm>
            <a:off x="257549" y="1229200"/>
            <a:ext cx="1832553"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Original DStream</a:t>
            </a:r>
          </a:p>
        </p:txBody>
      </p:sp>
      <p:sp>
        <p:nvSpPr>
          <p:cNvPr id="26" name="Rectangle 25">
            <a:extLst>
              <a:ext uri="{FF2B5EF4-FFF2-40B4-BE49-F238E27FC236}">
                <a16:creationId xmlns:a16="http://schemas.microsoft.com/office/drawing/2014/main" id="{148AA85B-2A5B-446C-8B40-EFC571398A7A}"/>
              </a:ext>
            </a:extLst>
          </p:cNvPr>
          <p:cNvSpPr/>
          <p:nvPr/>
        </p:nvSpPr>
        <p:spPr>
          <a:xfrm>
            <a:off x="417039" y="210384"/>
            <a:ext cx="7793928"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We are not applying any function here (previously we applied the count function) </a:t>
            </a:r>
          </a:p>
        </p:txBody>
      </p:sp>
      <p:sp>
        <p:nvSpPr>
          <p:cNvPr id="27" name="Rectangle 26">
            <a:extLst>
              <a:ext uri="{FF2B5EF4-FFF2-40B4-BE49-F238E27FC236}">
                <a16:creationId xmlns:a16="http://schemas.microsoft.com/office/drawing/2014/main" id="{EEA101F7-B09E-4E0C-8066-81D18458D825}"/>
              </a:ext>
            </a:extLst>
          </p:cNvPr>
          <p:cNvSpPr/>
          <p:nvPr/>
        </p:nvSpPr>
        <p:spPr>
          <a:xfrm>
            <a:off x="290954" y="3198142"/>
            <a:ext cx="117211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Previously</a:t>
            </a:r>
          </a:p>
        </p:txBody>
      </p:sp>
    </p:spTree>
    <p:extLst>
      <p:ext uri="{BB962C8B-B14F-4D97-AF65-F5344CB8AC3E}">
        <p14:creationId xmlns:p14="http://schemas.microsoft.com/office/powerpoint/2010/main" val="822394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9D4EE3-53EF-4356-814D-A87D6A57616E}"/>
              </a:ext>
            </a:extLst>
          </p:cNvPr>
          <p:cNvSpPr/>
          <p:nvPr/>
        </p:nvSpPr>
        <p:spPr>
          <a:xfrm>
            <a:off x="155750" y="107910"/>
            <a:ext cx="8586316" cy="923330"/>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foreachRDD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func</a:t>
            </a:r>
            <a:r>
              <a:rPr lang="en-US" dirty="0">
                <a:latin typeface="Times New Roman" panose="02020603050405020304" pitchFamily="18" charset="0"/>
                <a:cs typeface="Times New Roman" panose="02020603050405020304" pitchFamily="18" charset="0"/>
              </a:rPr>
              <a:t> runs on the driver. However, the actual operations on the RDD’s execute on the executor nodes on which the RDD partitions reside.]</a:t>
            </a:r>
          </a:p>
        </p:txBody>
      </p:sp>
      <p:pic>
        <p:nvPicPr>
          <p:cNvPr id="3" name="Picture 2">
            <a:extLst>
              <a:ext uri="{FF2B5EF4-FFF2-40B4-BE49-F238E27FC236}">
                <a16:creationId xmlns:a16="http://schemas.microsoft.com/office/drawing/2014/main" id="{0BAA836D-BAE3-4CB3-9D38-B0546BB049FD}"/>
              </a:ext>
            </a:extLst>
          </p:cNvPr>
          <p:cNvPicPr>
            <a:picLocks noChangeAspect="1"/>
          </p:cNvPicPr>
          <p:nvPr/>
        </p:nvPicPr>
        <p:blipFill>
          <a:blip r:embed="rId3"/>
          <a:stretch>
            <a:fillRect/>
          </a:stretch>
        </p:blipFill>
        <p:spPr>
          <a:xfrm>
            <a:off x="0" y="1481956"/>
            <a:ext cx="9144000" cy="4416601"/>
          </a:xfrm>
          <a:prstGeom prst="rect">
            <a:avLst/>
          </a:prstGeom>
        </p:spPr>
      </p:pic>
    </p:spTree>
    <p:extLst>
      <p:ext uri="{BB962C8B-B14F-4D97-AF65-F5344CB8AC3E}">
        <p14:creationId xmlns:p14="http://schemas.microsoft.com/office/powerpoint/2010/main" val="2985230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0E064-119B-46FD-84A4-071CE29E272B}"/>
              </a:ext>
            </a:extLst>
          </p:cNvPr>
          <p:cNvPicPr>
            <a:picLocks noChangeAspect="1"/>
          </p:cNvPicPr>
          <p:nvPr/>
        </p:nvPicPr>
        <p:blipFill>
          <a:blip r:embed="rId3"/>
          <a:stretch>
            <a:fillRect/>
          </a:stretch>
        </p:blipFill>
        <p:spPr>
          <a:xfrm>
            <a:off x="202694" y="87818"/>
            <a:ext cx="6829425" cy="3105150"/>
          </a:xfrm>
          <a:prstGeom prst="rect">
            <a:avLst/>
          </a:prstGeom>
        </p:spPr>
      </p:pic>
      <p:pic>
        <p:nvPicPr>
          <p:cNvPr id="3" name="Picture 2">
            <a:extLst>
              <a:ext uri="{FF2B5EF4-FFF2-40B4-BE49-F238E27FC236}">
                <a16:creationId xmlns:a16="http://schemas.microsoft.com/office/drawing/2014/main" id="{6515F91B-D456-43B2-A87D-982F1B40465F}"/>
              </a:ext>
            </a:extLst>
          </p:cNvPr>
          <p:cNvPicPr>
            <a:picLocks noChangeAspect="1"/>
          </p:cNvPicPr>
          <p:nvPr/>
        </p:nvPicPr>
        <p:blipFill>
          <a:blip r:embed="rId4"/>
          <a:stretch>
            <a:fillRect/>
          </a:stretch>
        </p:blipFill>
        <p:spPr>
          <a:xfrm>
            <a:off x="202694" y="3385092"/>
            <a:ext cx="8505825" cy="466725"/>
          </a:xfrm>
          <a:prstGeom prst="rect">
            <a:avLst/>
          </a:prstGeom>
        </p:spPr>
      </p:pic>
      <p:pic>
        <p:nvPicPr>
          <p:cNvPr id="4" name="Picture 3">
            <a:extLst>
              <a:ext uri="{FF2B5EF4-FFF2-40B4-BE49-F238E27FC236}">
                <a16:creationId xmlns:a16="http://schemas.microsoft.com/office/drawing/2014/main" id="{334C0903-F5A5-443F-92F1-06DCB0E987BC}"/>
              </a:ext>
            </a:extLst>
          </p:cNvPr>
          <p:cNvPicPr>
            <a:picLocks noChangeAspect="1"/>
          </p:cNvPicPr>
          <p:nvPr/>
        </p:nvPicPr>
        <p:blipFill>
          <a:blip r:embed="rId5"/>
          <a:stretch>
            <a:fillRect/>
          </a:stretch>
        </p:blipFill>
        <p:spPr>
          <a:xfrm>
            <a:off x="142402" y="4043942"/>
            <a:ext cx="9001598" cy="377851"/>
          </a:xfrm>
          <a:prstGeom prst="rect">
            <a:avLst/>
          </a:prstGeom>
        </p:spPr>
      </p:pic>
      <p:pic>
        <p:nvPicPr>
          <p:cNvPr id="5" name="Picture 4">
            <a:extLst>
              <a:ext uri="{FF2B5EF4-FFF2-40B4-BE49-F238E27FC236}">
                <a16:creationId xmlns:a16="http://schemas.microsoft.com/office/drawing/2014/main" id="{92D8C9D1-734B-4873-A137-05A3AE0A5AA2}"/>
              </a:ext>
            </a:extLst>
          </p:cNvPr>
          <p:cNvPicPr>
            <a:picLocks noChangeAspect="1"/>
          </p:cNvPicPr>
          <p:nvPr/>
        </p:nvPicPr>
        <p:blipFill rotWithShape="1">
          <a:blip r:embed="rId6"/>
          <a:srcRect l="2945" t="57371" r="53319" b="26931"/>
          <a:stretch/>
        </p:blipFill>
        <p:spPr>
          <a:xfrm>
            <a:off x="2692957" y="4926099"/>
            <a:ext cx="4772967" cy="827474"/>
          </a:xfrm>
          <a:prstGeom prst="rect">
            <a:avLst/>
          </a:prstGeom>
        </p:spPr>
      </p:pic>
      <p:cxnSp>
        <p:nvCxnSpPr>
          <p:cNvPr id="7" name="Straight Arrow Connector 6">
            <a:extLst>
              <a:ext uri="{FF2B5EF4-FFF2-40B4-BE49-F238E27FC236}">
                <a16:creationId xmlns:a16="http://schemas.microsoft.com/office/drawing/2014/main" id="{69CABECF-E24C-46CD-B97A-E9FA2B4EA4B2}"/>
              </a:ext>
            </a:extLst>
          </p:cNvPr>
          <p:cNvCxnSpPr/>
          <p:nvPr/>
        </p:nvCxnSpPr>
        <p:spPr>
          <a:xfrm>
            <a:off x="693336" y="3618454"/>
            <a:ext cx="3034602" cy="118465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a:extLst>
              <a:ext uri="{FF2B5EF4-FFF2-40B4-BE49-F238E27FC236}">
                <a16:creationId xmlns:a16="http://schemas.microsoft.com/office/drawing/2014/main" id="{6045D77F-2962-4EB7-9B76-17E33847DBB1}"/>
              </a:ext>
            </a:extLst>
          </p:cNvPr>
          <p:cNvCxnSpPr>
            <a:cxnSpLocks/>
          </p:cNvCxnSpPr>
          <p:nvPr/>
        </p:nvCxnSpPr>
        <p:spPr>
          <a:xfrm>
            <a:off x="592853" y="4232867"/>
            <a:ext cx="2877230" cy="60939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04733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478"/>
            <a:ext cx="8229600" cy="75406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Convert Streaming Data to </a:t>
            </a:r>
            <a:r>
              <a:rPr lang="en-US" sz="3600" b="1" dirty="0" err="1">
                <a:solidFill>
                  <a:srgbClr val="FF0000"/>
                </a:solidFill>
                <a:latin typeface="Times New Roman" panose="02020603050405020304" pitchFamily="18" charset="0"/>
                <a:cs typeface="Times New Roman" panose="02020603050405020304" pitchFamily="18" charset="0"/>
              </a:rPr>
              <a:t>Dataframes</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55000" lnSpcReduction="20000"/>
          </a:bodyPr>
          <a:lstStyle/>
          <a:p>
            <a:pPr marL="0" indent="0">
              <a:buNone/>
            </a:pP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dStream</a:t>
            </a:r>
            <a:r>
              <a:rPr lang="en-US" dirty="0">
                <a:latin typeface="Times New Roman" panose="02020603050405020304" pitchFamily="18" charset="0"/>
                <a:cs typeface="Times New Roman" panose="02020603050405020304" pitchFamily="18" charset="0"/>
              </a:rPr>
              <a:t> = …</a:t>
            </a:r>
          </a:p>
          <a:p>
            <a:pPr marL="0" indent="0">
              <a:buNone/>
            </a:pPr>
            <a:r>
              <a:rPr lang="en-US" dirty="0" err="1">
                <a:latin typeface="Times New Roman" panose="02020603050405020304" pitchFamily="18" charset="0"/>
                <a:cs typeface="Times New Roman" panose="02020603050405020304" pitchFamily="18" charset="0"/>
              </a:rPr>
              <a:t>dStream.foreachRDD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rdd</a:t>
            </a:r>
            <a:r>
              <a:rPr lang="en-US" dirty="0">
                <a:latin typeface="Times New Roman" panose="02020603050405020304" pitchFamily="18" charset="0"/>
                <a:cs typeface="Times New Roman" panose="02020603050405020304" pitchFamily="18" charset="0"/>
              </a:rPr>
              <a:t> =&gt;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Get the singleton instance of </a:t>
            </a:r>
            <a:r>
              <a:rPr lang="en-US" b="1" dirty="0" err="1">
                <a:latin typeface="Times New Roman" panose="02020603050405020304" pitchFamily="18" charset="0"/>
                <a:cs typeface="Times New Roman" panose="02020603050405020304" pitchFamily="18" charset="0"/>
              </a:rPr>
              <a:t>SparkSession</a:t>
            </a: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spark = </a:t>
            </a:r>
            <a:r>
              <a:rPr lang="en-US" dirty="0" err="1">
                <a:latin typeface="Times New Roman" panose="02020603050405020304" pitchFamily="18" charset="0"/>
                <a:cs typeface="Times New Roman" panose="02020603050405020304" pitchFamily="18" charset="0"/>
              </a:rPr>
              <a:t>SparkSession.builder.config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rdd.sparkContext.getConf</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getOrCreate</a:t>
            </a:r>
            <a:r>
              <a:rPr lang="en-US" dirty="0">
                <a:latin typeface="Times New Roman" panose="02020603050405020304" pitchFamily="18" charset="0"/>
                <a:cs typeface="Times New Roman" panose="02020603050405020304" pitchFamily="18" charset="0"/>
              </a:rPr>
              <a:t>()</a:t>
            </a:r>
          </a:p>
          <a:p>
            <a:pPr marL="0" indent="0">
              <a:buNone/>
            </a:pPr>
            <a:r>
              <a:rPr lang="pl-PL" dirty="0">
                <a:latin typeface="Times New Roman" panose="02020603050405020304" pitchFamily="18" charset="0"/>
                <a:cs typeface="Times New Roman" panose="02020603050405020304" pitchFamily="18" charset="0"/>
              </a:rPr>
              <a:t>  import </a:t>
            </a:r>
            <a:r>
              <a:rPr lang="pl-PL" dirty="0" err="1">
                <a:latin typeface="Times New Roman" panose="02020603050405020304" pitchFamily="18" charset="0"/>
                <a:cs typeface="Times New Roman" panose="02020603050405020304" pitchFamily="18" charset="0"/>
              </a:rPr>
              <a:t>spark.implicits</a:t>
            </a:r>
            <a:r>
              <a:rPr lang="pl-PL" dirty="0">
                <a:latin typeface="Times New Roman" panose="02020603050405020304" pitchFamily="18" charset="0"/>
                <a:cs typeface="Times New Roman" panose="02020603050405020304" pitchFamily="18" charset="0"/>
              </a:rPr>
              <a:t>._</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 Convert RDD[String] to </a:t>
            </a:r>
            <a:r>
              <a:rPr lang="en-US" b="1" dirty="0" err="1">
                <a:latin typeface="Times New Roman" panose="02020603050405020304" pitchFamily="18" charset="0"/>
                <a:cs typeface="Times New Roman" panose="02020603050405020304" pitchFamily="18" charset="0"/>
              </a:rPr>
              <a:t>DataFrame</a:t>
            </a:r>
            <a:endParaRPr lang="en-US" b="1" dirty="0">
              <a:latin typeface="Times New Roman" panose="02020603050405020304" pitchFamily="18" charset="0"/>
              <a:cs typeface="Times New Roman" panose="02020603050405020304" pitchFamily="18" charset="0"/>
            </a:endParaRPr>
          </a:p>
          <a:p>
            <a:pPr marL="0" indent="0">
              <a:buNone/>
            </a:pPr>
            <a:r>
              <a:rPr lang="da-DK" dirty="0">
                <a:latin typeface="Times New Roman" panose="02020603050405020304" pitchFamily="18" charset="0"/>
                <a:cs typeface="Times New Roman" panose="02020603050405020304" pitchFamily="18" charset="0"/>
              </a:rPr>
              <a:t>  val </a:t>
            </a:r>
            <a:r>
              <a:rPr lang="da-DK" dirty="0" err="1">
                <a:latin typeface="Times New Roman" panose="02020603050405020304" pitchFamily="18" charset="0"/>
                <a:cs typeface="Times New Roman" panose="02020603050405020304" pitchFamily="18" charset="0"/>
              </a:rPr>
              <a:t>df</a:t>
            </a:r>
            <a:r>
              <a:rPr lang="da-DK" dirty="0">
                <a:latin typeface="Times New Roman" panose="02020603050405020304" pitchFamily="18" charset="0"/>
                <a:cs typeface="Times New Roman" panose="02020603050405020304" pitchFamily="18" charset="0"/>
              </a:rPr>
              <a:t> = </a:t>
            </a:r>
            <a:r>
              <a:rPr lang="da-DK" dirty="0" err="1">
                <a:latin typeface="Times New Roman" panose="02020603050405020304" pitchFamily="18" charset="0"/>
                <a:cs typeface="Times New Roman" panose="02020603050405020304" pitchFamily="18" charset="0"/>
              </a:rPr>
              <a:t>rdd.toDF</a:t>
            </a:r>
            <a:r>
              <a:rPr lang="da-DK"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 Create a temporary view or run </a:t>
            </a:r>
            <a:r>
              <a:rPr lang="en-US" b="1" dirty="0" err="1">
                <a:latin typeface="Times New Roman" panose="02020603050405020304" pitchFamily="18" charset="0"/>
                <a:cs typeface="Times New Roman" panose="02020603050405020304" pitchFamily="18" charset="0"/>
              </a:rPr>
              <a:t>sql</a:t>
            </a:r>
            <a:r>
              <a:rPr lang="en-US" b="1" dirty="0">
                <a:latin typeface="Times New Roman" panose="02020603050405020304" pitchFamily="18" charset="0"/>
                <a:cs typeface="Times New Roman" panose="02020603050405020304" pitchFamily="18" charset="0"/>
              </a:rPr>
              <a:t> on the </a:t>
            </a:r>
            <a:r>
              <a:rPr lang="en-US" b="1" dirty="0" err="1">
                <a:latin typeface="Times New Roman" panose="02020603050405020304" pitchFamily="18" charset="0"/>
                <a:cs typeface="Times New Roman" panose="02020603050405020304" pitchFamily="18" charset="0"/>
              </a:rPr>
              <a:t>df</a:t>
            </a: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df.createOrReplaceTempView</a:t>
            </a:r>
            <a:r>
              <a:rPr lang="en-US" dirty="0">
                <a:latin typeface="Times New Roman" panose="02020603050405020304" pitchFamily="18" charset="0"/>
                <a:cs typeface="Times New Roman" panose="02020603050405020304" pitchFamily="18" charset="0"/>
              </a:rPr>
              <a:t>("words")</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df.show</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97669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176AD-7DF9-4ABE-A53A-EA924DC11D45}"/>
              </a:ext>
            </a:extLst>
          </p:cNvPr>
          <p:cNvPicPr>
            <a:picLocks noChangeAspect="1"/>
          </p:cNvPicPr>
          <p:nvPr/>
        </p:nvPicPr>
        <p:blipFill>
          <a:blip r:embed="rId3"/>
          <a:stretch>
            <a:fillRect/>
          </a:stretch>
        </p:blipFill>
        <p:spPr>
          <a:xfrm>
            <a:off x="404591" y="381222"/>
            <a:ext cx="6867525" cy="5734050"/>
          </a:xfrm>
          <a:prstGeom prst="rect">
            <a:avLst/>
          </a:prstGeom>
        </p:spPr>
      </p:pic>
      <p:sp>
        <p:nvSpPr>
          <p:cNvPr id="3" name="Rectangle 2">
            <a:extLst>
              <a:ext uri="{FF2B5EF4-FFF2-40B4-BE49-F238E27FC236}">
                <a16:creationId xmlns:a16="http://schemas.microsoft.com/office/drawing/2014/main" id="{AF522DC4-2C37-4231-8A88-BE349ADA7E2C}"/>
              </a:ext>
            </a:extLst>
          </p:cNvPr>
          <p:cNvSpPr/>
          <p:nvPr/>
        </p:nvSpPr>
        <p:spPr>
          <a:xfrm>
            <a:off x="7729870" y="4275140"/>
            <a:ext cx="1105786" cy="923330"/>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1</a:t>
            </a:r>
            <a:r>
              <a:rPr lang="en-CA" baseline="30000" dirty="0">
                <a:latin typeface="Times New Roman" panose="02020603050405020304" pitchFamily="18" charset="0"/>
                <a:cs typeface="Times New Roman" panose="02020603050405020304" pitchFamily="18" charset="0"/>
              </a:rPr>
              <a:t>st</a:t>
            </a:r>
            <a:r>
              <a:rPr lang="en-CA" dirty="0">
                <a:latin typeface="Times New Roman" panose="02020603050405020304" pitchFamily="18" charset="0"/>
                <a:cs typeface="Times New Roman" panose="02020603050405020304" pitchFamily="18" charset="0"/>
              </a:rPr>
              <a:t> batch</a:t>
            </a:r>
          </a:p>
          <a:p>
            <a:r>
              <a:rPr lang="en-CA" dirty="0">
                <a:latin typeface="Times New Roman" panose="02020603050405020304" pitchFamily="18" charset="0"/>
                <a:cs typeface="Times New Roman" panose="02020603050405020304" pitchFamily="18" charset="0"/>
              </a:rPr>
              <a:t>2</a:t>
            </a:r>
            <a:r>
              <a:rPr lang="en-CA" baseline="30000" dirty="0">
                <a:latin typeface="Times New Roman" panose="02020603050405020304" pitchFamily="18" charset="0"/>
                <a:cs typeface="Times New Roman" panose="02020603050405020304" pitchFamily="18" charset="0"/>
              </a:rPr>
              <a:t>nd</a:t>
            </a:r>
            <a:r>
              <a:rPr lang="en-CA" dirty="0">
                <a:latin typeface="Times New Roman" panose="02020603050405020304" pitchFamily="18" charset="0"/>
                <a:cs typeface="Times New Roman" panose="02020603050405020304" pitchFamily="18" charset="0"/>
              </a:rPr>
              <a:t> batch </a:t>
            </a:r>
          </a:p>
          <a:p>
            <a:r>
              <a:rPr lang="en-CA" dirty="0">
                <a:latin typeface="Times New Roman" panose="02020603050405020304" pitchFamily="18" charset="0"/>
                <a:cs typeface="Times New Roman" panose="02020603050405020304" pitchFamily="18" charset="0"/>
              </a:rPr>
              <a:t>3</a:t>
            </a:r>
            <a:r>
              <a:rPr lang="en-CA" baseline="30000" dirty="0">
                <a:latin typeface="Times New Roman" panose="02020603050405020304" pitchFamily="18" charset="0"/>
                <a:cs typeface="Times New Roman" panose="02020603050405020304" pitchFamily="18" charset="0"/>
              </a:rPr>
              <a:t>rd</a:t>
            </a:r>
            <a:r>
              <a:rPr lang="en-CA" dirty="0">
                <a:latin typeface="Times New Roman" panose="02020603050405020304" pitchFamily="18" charset="0"/>
                <a:cs typeface="Times New Roman" panose="02020603050405020304" pitchFamily="18" charset="0"/>
              </a:rPr>
              <a:t> batch</a:t>
            </a:r>
          </a:p>
        </p:txBody>
      </p:sp>
    </p:spTree>
    <p:extLst>
      <p:ext uri="{BB962C8B-B14F-4D97-AF65-F5344CB8AC3E}">
        <p14:creationId xmlns:p14="http://schemas.microsoft.com/office/powerpoint/2010/main" val="2407775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DBB2E8-9A87-4924-AA02-DCD98FC02E09}"/>
              </a:ext>
            </a:extLst>
          </p:cNvPr>
          <p:cNvPicPr>
            <a:picLocks noChangeAspect="1"/>
          </p:cNvPicPr>
          <p:nvPr/>
        </p:nvPicPr>
        <p:blipFill>
          <a:blip r:embed="rId3"/>
          <a:stretch>
            <a:fillRect/>
          </a:stretch>
        </p:blipFill>
        <p:spPr>
          <a:xfrm>
            <a:off x="1756001" y="218813"/>
            <a:ext cx="5287894" cy="5994332"/>
          </a:xfrm>
          <a:prstGeom prst="rect">
            <a:avLst/>
          </a:prstGeom>
        </p:spPr>
      </p:pic>
    </p:spTree>
    <p:extLst>
      <p:ext uri="{BB962C8B-B14F-4D97-AF65-F5344CB8AC3E}">
        <p14:creationId xmlns:p14="http://schemas.microsoft.com/office/powerpoint/2010/main" val="2969448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004FB-25CC-42F7-AE99-206FB00A436E}"/>
              </a:ext>
            </a:extLst>
          </p:cNvPr>
          <p:cNvPicPr>
            <a:picLocks noChangeAspect="1"/>
          </p:cNvPicPr>
          <p:nvPr/>
        </p:nvPicPr>
        <p:blipFill>
          <a:blip r:embed="rId3"/>
          <a:stretch>
            <a:fillRect/>
          </a:stretch>
        </p:blipFill>
        <p:spPr>
          <a:xfrm>
            <a:off x="140959" y="534389"/>
            <a:ext cx="5666076" cy="2635008"/>
          </a:xfrm>
          <a:prstGeom prst="rect">
            <a:avLst/>
          </a:prstGeom>
        </p:spPr>
      </p:pic>
      <p:sp>
        <p:nvSpPr>
          <p:cNvPr id="5" name="Rectangle 4">
            <a:extLst>
              <a:ext uri="{FF2B5EF4-FFF2-40B4-BE49-F238E27FC236}">
                <a16:creationId xmlns:a16="http://schemas.microsoft.com/office/drawing/2014/main" id="{33101B2B-FBFE-4CFB-996A-1DA9B047CCC8}"/>
              </a:ext>
            </a:extLst>
          </p:cNvPr>
          <p:cNvSpPr/>
          <p:nvPr/>
        </p:nvSpPr>
        <p:spPr>
          <a:xfrm>
            <a:off x="5021717" y="70652"/>
            <a:ext cx="3832781" cy="369332"/>
          </a:xfrm>
          <a:prstGeom prst="rect">
            <a:avLst/>
          </a:prstGeom>
        </p:spPr>
        <p:txBody>
          <a:bodyPr wrap="none">
            <a:spAutoFit/>
          </a:bodyPr>
          <a:lstStyle/>
          <a:p>
            <a:r>
              <a:rPr lang="en-CA" dirty="0">
                <a:hlinkClick r:id="rId4"/>
              </a:rPr>
              <a:t>https://joncraton.org/files/nc111nt.zip</a:t>
            </a:r>
            <a:endParaRPr lang="en-CA" dirty="0"/>
          </a:p>
        </p:txBody>
      </p:sp>
      <p:pic>
        <p:nvPicPr>
          <p:cNvPr id="6" name="Picture 5">
            <a:extLst>
              <a:ext uri="{FF2B5EF4-FFF2-40B4-BE49-F238E27FC236}">
                <a16:creationId xmlns:a16="http://schemas.microsoft.com/office/drawing/2014/main" id="{E5EB4F8B-40AA-4924-BD6A-26A4152F333E}"/>
              </a:ext>
            </a:extLst>
          </p:cNvPr>
          <p:cNvPicPr>
            <a:picLocks noChangeAspect="1"/>
          </p:cNvPicPr>
          <p:nvPr/>
        </p:nvPicPr>
        <p:blipFill>
          <a:blip r:embed="rId5"/>
          <a:stretch>
            <a:fillRect/>
          </a:stretch>
        </p:blipFill>
        <p:spPr>
          <a:xfrm>
            <a:off x="1588809" y="2247089"/>
            <a:ext cx="7503195" cy="4620055"/>
          </a:xfrm>
          <a:prstGeom prst="rect">
            <a:avLst/>
          </a:prstGeom>
        </p:spPr>
      </p:pic>
      <p:sp>
        <p:nvSpPr>
          <p:cNvPr id="7" name="Rectangle 6">
            <a:extLst>
              <a:ext uri="{FF2B5EF4-FFF2-40B4-BE49-F238E27FC236}">
                <a16:creationId xmlns:a16="http://schemas.microsoft.com/office/drawing/2014/main" id="{8B276481-56BC-4197-8767-93B678915E48}"/>
              </a:ext>
            </a:extLst>
          </p:cNvPr>
          <p:cNvSpPr/>
          <p:nvPr/>
        </p:nvSpPr>
        <p:spPr>
          <a:xfrm>
            <a:off x="140959" y="-81356"/>
            <a:ext cx="1537600" cy="369332"/>
          </a:xfrm>
          <a:prstGeom prst="rect">
            <a:avLst/>
          </a:prstGeom>
        </p:spPr>
        <p:txBody>
          <a:bodyPr wrap="none">
            <a:spAutoFit/>
          </a:bodyPr>
          <a:lstStyle/>
          <a:p>
            <a:r>
              <a:rPr lang="en-CA" b="1" dirty="0" err="1">
                <a:solidFill>
                  <a:srgbClr val="FF0000"/>
                </a:solidFill>
                <a:latin typeface="Times New Roman" panose="02020603050405020304" pitchFamily="18" charset="0"/>
                <a:cs typeface="Times New Roman" panose="02020603050405020304" pitchFamily="18" charset="0"/>
              </a:rPr>
              <a:t>Netcat</a:t>
            </a:r>
            <a:r>
              <a:rPr lang="en-CA" b="1" dirty="0">
                <a:solidFill>
                  <a:srgbClr val="FF0000"/>
                </a:solidFill>
                <a:latin typeface="Times New Roman" panose="02020603050405020304" pitchFamily="18" charset="0"/>
                <a:cs typeface="Times New Roman" panose="02020603050405020304" pitchFamily="18" charset="0"/>
              </a:rPr>
              <a:t> Server</a:t>
            </a:r>
          </a:p>
        </p:txBody>
      </p:sp>
    </p:spTree>
    <p:extLst>
      <p:ext uri="{BB962C8B-B14F-4D97-AF65-F5344CB8AC3E}">
        <p14:creationId xmlns:p14="http://schemas.microsoft.com/office/powerpoint/2010/main" val="1495043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875A7D-06F6-49B7-B63C-6637586F69E3}"/>
              </a:ext>
            </a:extLst>
          </p:cNvPr>
          <p:cNvPicPr>
            <a:picLocks noChangeAspect="1"/>
          </p:cNvPicPr>
          <p:nvPr/>
        </p:nvPicPr>
        <p:blipFill>
          <a:blip r:embed="rId3"/>
          <a:stretch>
            <a:fillRect/>
          </a:stretch>
        </p:blipFill>
        <p:spPr>
          <a:xfrm>
            <a:off x="653561" y="522933"/>
            <a:ext cx="7696200" cy="5410200"/>
          </a:xfrm>
          <a:prstGeom prst="rect">
            <a:avLst/>
          </a:prstGeom>
        </p:spPr>
      </p:pic>
    </p:spTree>
    <p:extLst>
      <p:ext uri="{BB962C8B-B14F-4D97-AF65-F5344CB8AC3E}">
        <p14:creationId xmlns:p14="http://schemas.microsoft.com/office/powerpoint/2010/main" val="478588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048"/>
            <a:ext cx="8229600" cy="82264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Remember Previous RDD’s</a:t>
            </a:r>
          </a:p>
        </p:txBody>
      </p:sp>
      <p:sp>
        <p:nvSpPr>
          <p:cNvPr id="3" name="Content Placeholder 2"/>
          <p:cNvSpPr>
            <a:spLocks noGrp="1"/>
          </p:cNvSpPr>
          <p:nvPr>
            <p:ph idx="1"/>
          </p:nvPr>
        </p:nvSpPr>
        <p:spPr/>
        <p:txBody>
          <a:bodyPr>
            <a:normAutofit/>
          </a:bodyPr>
          <a:lstStyle/>
          <a:p>
            <a:pPr marL="0" indent="0">
              <a:buNone/>
            </a:pPr>
            <a:r>
              <a:rPr lang="en-US" sz="1900" b="1" dirty="0" err="1">
                <a:latin typeface="Times New Roman" panose="02020603050405020304" pitchFamily="18" charset="0"/>
                <a:cs typeface="Times New Roman" panose="02020603050405020304" pitchFamily="18" charset="0"/>
              </a:rPr>
              <a:t>StreamingContext.remember</a:t>
            </a:r>
            <a:r>
              <a:rPr lang="en-US" sz="1900" dirty="0">
                <a:latin typeface="Times New Roman" panose="02020603050405020304" pitchFamily="18" charset="0"/>
                <a:cs typeface="Times New Roman" panose="02020603050405020304" pitchFamily="18" charset="0"/>
              </a:rPr>
              <a:t>(duration: Duration)</a:t>
            </a:r>
          </a:p>
          <a:p>
            <a:pPr marL="0" indent="0">
              <a:buNone/>
            </a:pP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The DStream usually forgets an RDD once it has been processed</a:t>
            </a:r>
          </a:p>
          <a:p>
            <a:r>
              <a:rPr lang="en-US" sz="1900" dirty="0">
                <a:latin typeface="Times New Roman" panose="02020603050405020304" pitchFamily="18" charset="0"/>
                <a:cs typeface="Times New Roman" panose="02020603050405020304" pitchFamily="18" charset="0"/>
              </a:rPr>
              <a:t>In such a case, the DStream moves on to the next RDD</a:t>
            </a:r>
          </a:p>
          <a:p>
            <a:r>
              <a:rPr lang="en-US" sz="1900" dirty="0">
                <a:latin typeface="Times New Roman" panose="02020603050405020304" pitchFamily="18" charset="0"/>
                <a:cs typeface="Times New Roman" panose="02020603050405020304" pitchFamily="18" charset="0"/>
              </a:rPr>
              <a:t>There may be situations where a certain previous RDD needs to be remembered</a:t>
            </a:r>
          </a:p>
          <a:p>
            <a:r>
              <a:rPr lang="en-US" sz="1900" dirty="0">
                <a:latin typeface="Times New Roman" panose="02020603050405020304" pitchFamily="18" charset="0"/>
                <a:cs typeface="Times New Roman" panose="02020603050405020304" pitchFamily="18" charset="0"/>
              </a:rPr>
              <a:t>In such a case, use this method. It will remember all previous RDD’s </a:t>
            </a:r>
            <a:r>
              <a:rPr lang="en-US" sz="1900" dirty="0" err="1">
                <a:latin typeface="Times New Roman" panose="02020603050405020304" pitchFamily="18" charset="0"/>
                <a:cs typeface="Times New Roman" panose="02020603050405020304" pitchFamily="18" charset="0"/>
              </a:rPr>
              <a:t>upto</a:t>
            </a:r>
            <a:r>
              <a:rPr lang="en-US" sz="1900" dirty="0">
                <a:latin typeface="Times New Roman" panose="02020603050405020304" pitchFamily="18" charset="0"/>
                <a:cs typeface="Times New Roman" panose="02020603050405020304" pitchFamily="18" charset="0"/>
              </a:rPr>
              <a:t> the mentioned duration</a:t>
            </a:r>
            <a:r>
              <a:rPr lang="en-US" dirty="0"/>
              <a:t>.</a:t>
            </a:r>
          </a:p>
        </p:txBody>
      </p:sp>
    </p:spTree>
    <p:extLst>
      <p:ext uri="{BB962C8B-B14F-4D97-AF65-F5344CB8AC3E}">
        <p14:creationId xmlns:p14="http://schemas.microsoft.com/office/powerpoint/2010/main" val="3249168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A94D-7E88-4479-9F97-71EF9110EA16}"/>
              </a:ext>
            </a:extLst>
          </p:cNvPr>
          <p:cNvPicPr>
            <a:picLocks noChangeAspect="1"/>
          </p:cNvPicPr>
          <p:nvPr/>
        </p:nvPicPr>
        <p:blipFill>
          <a:blip r:embed="rId3"/>
          <a:stretch>
            <a:fillRect/>
          </a:stretch>
        </p:blipFill>
        <p:spPr>
          <a:xfrm>
            <a:off x="0" y="1268506"/>
            <a:ext cx="9144000" cy="4320988"/>
          </a:xfrm>
          <a:prstGeom prst="rect">
            <a:avLst/>
          </a:prstGeom>
        </p:spPr>
      </p:pic>
      <p:sp>
        <p:nvSpPr>
          <p:cNvPr id="3" name="Rectangle 2">
            <a:extLst>
              <a:ext uri="{FF2B5EF4-FFF2-40B4-BE49-F238E27FC236}">
                <a16:creationId xmlns:a16="http://schemas.microsoft.com/office/drawing/2014/main" id="{0EC6BE37-B542-4AA6-A451-FAF1B9610661}"/>
              </a:ext>
            </a:extLst>
          </p:cNvPr>
          <p:cNvSpPr/>
          <p:nvPr/>
        </p:nvSpPr>
        <p:spPr>
          <a:xfrm>
            <a:off x="188406" y="6335067"/>
            <a:ext cx="8626510" cy="338554"/>
          </a:xfrm>
          <a:prstGeom prst="rect">
            <a:avLst/>
          </a:prstGeom>
        </p:spPr>
        <p:txBody>
          <a:bodyPr wrap="square">
            <a:spAutoFit/>
          </a:bodyPr>
          <a:lstStyle/>
          <a:p>
            <a:r>
              <a:rPr lang="en-CA" sz="1600" dirty="0">
                <a:latin typeface="Times New Roman" panose="02020603050405020304" pitchFamily="18" charset="0"/>
                <a:cs typeface="Times New Roman" panose="02020603050405020304" pitchFamily="18" charset="0"/>
              </a:rPr>
              <a:t>You do not have to do this example .This is to show you what we can do with our data stream</a:t>
            </a:r>
          </a:p>
        </p:txBody>
      </p:sp>
    </p:spTree>
    <p:extLst>
      <p:ext uri="{BB962C8B-B14F-4D97-AF65-F5344CB8AC3E}">
        <p14:creationId xmlns:p14="http://schemas.microsoft.com/office/powerpoint/2010/main" val="2646586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68" y="113864"/>
            <a:ext cx="8229600" cy="7101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Persist Operations</a:t>
            </a:r>
          </a:p>
        </p:txBody>
      </p:sp>
      <p:sp>
        <p:nvSpPr>
          <p:cNvPr id="3" name="Content Placeholder 2"/>
          <p:cNvSpPr>
            <a:spLocks noGrp="1"/>
          </p:cNvSpPr>
          <p:nvPr>
            <p:ph idx="1"/>
          </p:nvPr>
        </p:nvSpPr>
        <p:spPr>
          <a:xfrm>
            <a:off x="346669" y="1600200"/>
            <a:ext cx="8599904" cy="4525963"/>
          </a:xfrm>
        </p:spPr>
        <p:txBody>
          <a:bodyPr>
            <a:normAutofit/>
          </a:bodyPr>
          <a:lstStyle/>
          <a:p>
            <a:r>
              <a:rPr lang="en-US" sz="1900" dirty="0">
                <a:latin typeface="Times New Roman" panose="02020603050405020304" pitchFamily="18" charset="0"/>
                <a:cs typeface="Times New Roman" panose="02020603050405020304" pitchFamily="18" charset="0"/>
              </a:rPr>
              <a:t>Like RDD’s, DStreams can also be persisted using the persist() method</a:t>
            </a:r>
          </a:p>
          <a:p>
            <a:r>
              <a:rPr lang="en-US" sz="1900" dirty="0">
                <a:latin typeface="Times New Roman" panose="02020603050405020304" pitchFamily="18" charset="0"/>
                <a:cs typeface="Times New Roman" panose="02020603050405020304" pitchFamily="18" charset="0"/>
              </a:rPr>
              <a:t>DStreams resulting from window operations are </a:t>
            </a:r>
            <a:r>
              <a:rPr lang="en-US" sz="1900" b="1" dirty="0">
                <a:latin typeface="Times New Roman" panose="02020603050405020304" pitchFamily="18" charset="0"/>
                <a:cs typeface="Times New Roman" panose="02020603050405020304" pitchFamily="18" charset="0"/>
              </a:rPr>
              <a:t>automatically persisted </a:t>
            </a:r>
            <a:r>
              <a:rPr lang="en-US" sz="1900" dirty="0">
                <a:latin typeface="Times New Roman" panose="02020603050405020304" pitchFamily="18" charset="0"/>
                <a:cs typeface="Times New Roman" panose="02020603050405020304" pitchFamily="18" charset="0"/>
              </a:rPr>
              <a:t>without the user calling persist() explicitly on it</a:t>
            </a:r>
          </a:p>
          <a:p>
            <a:r>
              <a:rPr lang="en-US" sz="1900" dirty="0">
                <a:latin typeface="Times New Roman" panose="02020603050405020304" pitchFamily="18" charset="0"/>
                <a:cs typeface="Times New Roman" panose="02020603050405020304" pitchFamily="18" charset="0"/>
              </a:rPr>
              <a:t>For input streams that receive data over the network (such as, Kafka, Flume, sockets, etc.), the default persistence level is set to replicate the data to two nodes for fault-tolerance</a:t>
            </a:r>
          </a:p>
          <a:p>
            <a:r>
              <a:rPr lang="en-US" sz="1900" dirty="0">
                <a:latin typeface="Times New Roman" panose="02020603050405020304" pitchFamily="18" charset="0"/>
                <a:cs typeface="Times New Roman" panose="02020603050405020304" pitchFamily="18" charset="0"/>
              </a:rPr>
              <a:t>Note that, unlike RDDs, the default persistence level of DStreams keeps the data serialized in memory</a:t>
            </a:r>
          </a:p>
        </p:txBody>
      </p:sp>
    </p:spTree>
    <p:extLst>
      <p:ext uri="{BB962C8B-B14F-4D97-AF65-F5344CB8AC3E}">
        <p14:creationId xmlns:p14="http://schemas.microsoft.com/office/powerpoint/2010/main" val="3299825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68" y="0"/>
            <a:ext cx="8229600" cy="569424"/>
          </a:xfrm>
        </p:spPr>
        <p:txBody>
          <a:bodyPr>
            <a:normAutofit fontScale="90000"/>
          </a:bodyPr>
          <a:lstStyle/>
          <a:p>
            <a:r>
              <a:rPr lang="en-US" sz="3600" b="1" dirty="0">
                <a:solidFill>
                  <a:srgbClr val="FF0000"/>
                </a:solidFill>
                <a:latin typeface="Times New Roman" panose="02020603050405020304" pitchFamily="18" charset="0"/>
                <a:cs typeface="Times New Roman" panose="02020603050405020304" pitchFamily="18" charset="0"/>
              </a:rPr>
              <a:t>Persist RDD’s</a:t>
            </a:r>
          </a:p>
        </p:txBody>
      </p:sp>
      <p:sp>
        <p:nvSpPr>
          <p:cNvPr id="3" name="Content Placeholder 2"/>
          <p:cNvSpPr>
            <a:spLocks noGrp="1"/>
          </p:cNvSpPr>
          <p:nvPr>
            <p:ph idx="1"/>
          </p:nvPr>
        </p:nvSpPr>
        <p:spPr/>
        <p:txBody>
          <a:bodyPr/>
          <a:lstStyle/>
          <a:p>
            <a:r>
              <a:rPr lang="en-US" sz="1900" b="1" dirty="0">
                <a:latin typeface="Times New Roman" panose="02020603050405020304" pitchFamily="18" charset="0"/>
                <a:cs typeface="Times New Roman" panose="02020603050405020304" pitchFamily="18" charset="0"/>
              </a:rPr>
              <a:t>MEMORY_ONLY </a:t>
            </a:r>
            <a:r>
              <a:rPr lang="en-US" sz="1900" dirty="0">
                <a:latin typeface="Times New Roman" panose="02020603050405020304" pitchFamily="18" charset="0"/>
                <a:cs typeface="Times New Roman" panose="02020603050405020304" pitchFamily="18" charset="0"/>
              </a:rPr>
              <a:t>(the entire data has persisted to memory)</a:t>
            </a:r>
          </a:p>
          <a:p>
            <a:r>
              <a:rPr lang="en-US" sz="1900" b="1" dirty="0">
                <a:latin typeface="Times New Roman" panose="02020603050405020304" pitchFamily="18" charset="0"/>
                <a:cs typeface="Times New Roman" panose="02020603050405020304" pitchFamily="18" charset="0"/>
              </a:rPr>
              <a:t>MEMORY_AND_DISK </a:t>
            </a:r>
            <a:r>
              <a:rPr lang="en-US" sz="1900" dirty="0">
                <a:latin typeface="Times New Roman" panose="02020603050405020304" pitchFamily="18" charset="0"/>
                <a:cs typeface="Times New Roman" panose="02020603050405020304" pitchFamily="18" charset="0"/>
              </a:rPr>
              <a:t>(The entire data has persisted to memory .If it can not fit then it goes to the disk)</a:t>
            </a:r>
          </a:p>
          <a:p>
            <a:r>
              <a:rPr lang="en-US" sz="1900" b="1" dirty="0">
                <a:latin typeface="Times New Roman" panose="02020603050405020304" pitchFamily="18" charset="0"/>
                <a:cs typeface="Times New Roman" panose="02020603050405020304" pitchFamily="18" charset="0"/>
              </a:rPr>
              <a:t>MEMORY_ONLY_SER </a:t>
            </a:r>
            <a:r>
              <a:rPr lang="en-US" sz="1900" dirty="0">
                <a:latin typeface="Times New Roman" panose="02020603050405020304" pitchFamily="18" charset="0"/>
                <a:cs typeface="Times New Roman" panose="02020603050405020304" pitchFamily="18" charset="0"/>
              </a:rPr>
              <a:t>(in serialized format)</a:t>
            </a:r>
          </a:p>
          <a:p>
            <a:r>
              <a:rPr lang="en-US" sz="1900" b="1" dirty="0">
                <a:latin typeface="Times New Roman" panose="02020603050405020304" pitchFamily="18" charset="0"/>
                <a:cs typeface="Times New Roman" panose="02020603050405020304" pitchFamily="18" charset="0"/>
              </a:rPr>
              <a:t>MEMORY_AND_DISK_SER</a:t>
            </a:r>
          </a:p>
          <a:p>
            <a:r>
              <a:rPr lang="en-US" sz="1900" b="1" dirty="0">
                <a:latin typeface="Times New Roman" panose="02020603050405020304" pitchFamily="18" charset="0"/>
                <a:cs typeface="Times New Roman" panose="02020603050405020304" pitchFamily="18" charset="0"/>
              </a:rPr>
              <a:t>DISK_ONLY</a:t>
            </a:r>
          </a:p>
          <a:p>
            <a:r>
              <a:rPr lang="en-US" sz="1900" b="1" dirty="0">
                <a:latin typeface="Times New Roman" panose="02020603050405020304" pitchFamily="18" charset="0"/>
                <a:cs typeface="Times New Roman" panose="02020603050405020304" pitchFamily="18" charset="0"/>
              </a:rPr>
              <a:t>MEMORY_ONLY_2 </a:t>
            </a:r>
            <a:r>
              <a:rPr lang="en-US" sz="1900" dirty="0">
                <a:latin typeface="Times New Roman" panose="02020603050405020304" pitchFamily="18" charset="0"/>
                <a:cs typeface="Times New Roman" panose="02020603050405020304" pitchFamily="18" charset="0"/>
              </a:rPr>
              <a:t>(2 :replicate on two nodes(fault tolerance)</a:t>
            </a:r>
          </a:p>
          <a:p>
            <a:r>
              <a:rPr lang="en-US" sz="1900" b="1" dirty="0">
                <a:latin typeface="Times New Roman" panose="02020603050405020304" pitchFamily="18" charset="0"/>
                <a:cs typeface="Times New Roman" panose="02020603050405020304" pitchFamily="18" charset="0"/>
              </a:rPr>
              <a:t>MEMORY_AND_DISK_2</a:t>
            </a:r>
          </a:p>
          <a:p>
            <a:endParaRPr lang="en-US" dirty="0"/>
          </a:p>
        </p:txBody>
      </p:sp>
      <p:sp>
        <p:nvSpPr>
          <p:cNvPr id="4" name="Rectangle 3">
            <a:extLst>
              <a:ext uri="{FF2B5EF4-FFF2-40B4-BE49-F238E27FC236}">
                <a16:creationId xmlns:a16="http://schemas.microsoft.com/office/drawing/2014/main" id="{D6E6F775-9285-4424-946A-AA5EF15B1345}"/>
              </a:ext>
            </a:extLst>
          </p:cNvPr>
          <p:cNvSpPr/>
          <p:nvPr/>
        </p:nvSpPr>
        <p:spPr>
          <a:xfrm>
            <a:off x="148855" y="6126163"/>
            <a:ext cx="8846289" cy="646331"/>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Serialized take less space however every time you need to de serialized it .and there is a consequences like CPU overhead </a:t>
            </a:r>
          </a:p>
        </p:txBody>
      </p:sp>
    </p:spTree>
    <p:extLst>
      <p:ext uri="{BB962C8B-B14F-4D97-AF65-F5344CB8AC3E}">
        <p14:creationId xmlns:p14="http://schemas.microsoft.com/office/powerpoint/2010/main" val="1911783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59"/>
            <a:ext cx="8229600" cy="627570"/>
          </a:xfrm>
        </p:spPr>
        <p:txBody>
          <a:bodyPr>
            <a:normAutofit fontScale="90000"/>
          </a:bodyPr>
          <a:lstStyle/>
          <a:p>
            <a:r>
              <a:rPr lang="en-US" sz="3600" b="1" dirty="0">
                <a:solidFill>
                  <a:srgbClr val="FF0000"/>
                </a:solidFill>
                <a:latin typeface="Times New Roman" panose="02020603050405020304" pitchFamily="18" charset="0"/>
                <a:cs typeface="Times New Roman" panose="02020603050405020304" pitchFamily="18" charset="0"/>
              </a:rPr>
              <a:t>Lazy Evaluation</a:t>
            </a:r>
          </a:p>
        </p:txBody>
      </p:sp>
      <p:sp>
        <p:nvSpPr>
          <p:cNvPr id="3" name="Content Placeholder 2"/>
          <p:cNvSpPr>
            <a:spLocks noGrp="1"/>
          </p:cNvSpPr>
          <p:nvPr>
            <p:ph idx="1"/>
          </p:nvPr>
        </p:nvSpPr>
        <p:spPr>
          <a:xfrm>
            <a:off x="158496" y="744029"/>
            <a:ext cx="8741664" cy="5997511"/>
          </a:xfrm>
        </p:spPr>
        <p:txBody>
          <a:bodyPr>
            <a:normAutofit/>
          </a:bodyPr>
          <a:lstStyle/>
          <a:p>
            <a:pPr marL="114300" indent="0">
              <a:buNone/>
            </a:pPr>
            <a:r>
              <a:rPr lang="en-US" sz="2000" dirty="0">
                <a:solidFill>
                  <a:srgbClr val="008000"/>
                </a:solidFill>
                <a:latin typeface="Times New Roman" panose="02020603050405020304" pitchFamily="18" charset="0"/>
                <a:cs typeface="Times New Roman" panose="02020603050405020304" pitchFamily="18" charset="0"/>
              </a:rPr>
              <a:t>Load</a:t>
            </a:r>
            <a:r>
              <a:rPr lang="en-US" sz="2000" dirty="0">
                <a:latin typeface="Times New Roman" panose="02020603050405020304" pitchFamily="18" charset="0"/>
                <a:cs typeface="Times New Roman" panose="02020603050405020304" pitchFamily="18" charset="0"/>
              </a:rPr>
              <a:t> -&gt; </a:t>
            </a:r>
            <a:r>
              <a:rPr lang="en-US" sz="2000" dirty="0">
                <a:solidFill>
                  <a:srgbClr val="FF8000"/>
                </a:solidFill>
                <a:latin typeface="Times New Roman" panose="02020603050405020304" pitchFamily="18" charset="0"/>
                <a:cs typeface="Times New Roman" panose="02020603050405020304" pitchFamily="18" charset="0"/>
              </a:rPr>
              <a:t>Transformation 1 </a:t>
            </a:r>
            <a:r>
              <a:rPr lang="en-US" sz="2000" i="1" dirty="0">
                <a:solidFill>
                  <a:srgbClr val="FF8000"/>
                </a:solidFill>
                <a:latin typeface="Times New Roman" panose="02020603050405020304" pitchFamily="18" charset="0"/>
                <a:cs typeface="Times New Roman" panose="02020603050405020304" pitchFamily="18" charset="0"/>
              </a:rPr>
              <a:t>[-&gt; Transformation 2 -&gt; Transformation 3 -&gt; Transformation 4 -&gt; Transformation 5]</a:t>
            </a:r>
            <a:r>
              <a:rPr lang="en-US" sz="2000" dirty="0">
                <a:latin typeface="Times New Roman" panose="02020603050405020304" pitchFamily="18" charset="0"/>
                <a:cs typeface="Times New Roman" panose="02020603050405020304" pitchFamily="18" charset="0"/>
              </a:rPr>
              <a:t> -&gt; </a:t>
            </a:r>
            <a:r>
              <a:rPr lang="en-US" sz="2000" dirty="0">
                <a:solidFill>
                  <a:srgbClr val="000090"/>
                </a:solidFill>
                <a:latin typeface="Times New Roman" panose="02020603050405020304" pitchFamily="18" charset="0"/>
                <a:cs typeface="Times New Roman" panose="02020603050405020304" pitchFamily="18" charset="0"/>
              </a:rPr>
              <a:t>Action</a:t>
            </a:r>
          </a:p>
          <a:p>
            <a:pPr marL="114300" indent="0">
              <a:buNone/>
            </a:pPr>
            <a:endParaRPr lang="en-US" sz="2000" dirty="0">
              <a:solidFill>
                <a:srgbClr val="000090"/>
              </a:solidFill>
              <a:latin typeface="Times New Roman" panose="02020603050405020304" pitchFamily="18" charset="0"/>
              <a:cs typeface="Times New Roman" panose="02020603050405020304" pitchFamily="18" charset="0"/>
            </a:endParaRPr>
          </a:p>
          <a:p>
            <a:pPr marL="114300" indent="0">
              <a:buNone/>
            </a:pPr>
            <a:r>
              <a:rPr lang="en-US" sz="2000" dirty="0">
                <a:solidFill>
                  <a:srgbClr val="000090"/>
                </a:solidFill>
                <a:latin typeface="Times New Roman" panose="02020603050405020304" pitchFamily="18" charset="0"/>
                <a:cs typeface="Times New Roman" panose="02020603050405020304" pitchFamily="18" charset="0"/>
              </a:rPr>
              <a:t>Example:</a:t>
            </a:r>
          </a:p>
          <a:p>
            <a:pPr marL="114300" indent="0">
              <a:buNone/>
            </a:pPr>
            <a:r>
              <a:rPr lang="en-US" sz="2000" dirty="0">
                <a:solidFill>
                  <a:srgbClr val="008000"/>
                </a:solidFill>
                <a:latin typeface="Times New Roman" panose="02020603050405020304" pitchFamily="18" charset="0"/>
                <a:cs typeface="Times New Roman" panose="02020603050405020304" pitchFamily="18" charset="0"/>
              </a:rPr>
              <a:t>Load</a:t>
            </a:r>
            <a:r>
              <a:rPr lang="en-US" sz="2000" dirty="0">
                <a:solidFill>
                  <a:srgbClr val="000090"/>
                </a:solidFill>
                <a:latin typeface="Times New Roman" panose="02020603050405020304" pitchFamily="18" charset="0"/>
                <a:cs typeface="Times New Roman" panose="02020603050405020304" pitchFamily="18" charset="0"/>
              </a:rPr>
              <a:t> -&gt; </a:t>
            </a:r>
            <a:r>
              <a:rPr lang="en-US" sz="2000" dirty="0">
                <a:solidFill>
                  <a:srgbClr val="FF8000"/>
                </a:solidFill>
                <a:latin typeface="Times New Roman" panose="02020603050405020304" pitchFamily="18" charset="0"/>
                <a:cs typeface="Times New Roman" panose="02020603050405020304" pitchFamily="18" charset="0"/>
              </a:rPr>
              <a:t>map -&gt; filter</a:t>
            </a:r>
            <a:r>
              <a:rPr lang="en-US" sz="2000" dirty="0">
                <a:solidFill>
                  <a:srgbClr val="000090"/>
                </a:solidFill>
                <a:latin typeface="Times New Roman" panose="02020603050405020304" pitchFamily="18" charset="0"/>
                <a:cs typeface="Times New Roman" panose="02020603050405020304" pitchFamily="18" charset="0"/>
              </a:rPr>
              <a:t> -&gt; count</a:t>
            </a:r>
          </a:p>
          <a:p>
            <a:pPr marL="114300" indent="0">
              <a:buNone/>
            </a:pPr>
            <a:endParaRPr lang="en-US" sz="2000" dirty="0">
              <a:solidFill>
                <a:srgbClr val="000090"/>
              </a:solidFill>
              <a:latin typeface="Times New Roman" panose="02020603050405020304" pitchFamily="18" charset="0"/>
              <a:cs typeface="Times New Roman" panose="02020603050405020304" pitchFamily="18" charset="0"/>
            </a:endParaRPr>
          </a:p>
          <a:p>
            <a:pPr marL="114300" indent="0">
              <a:buNone/>
            </a:pPr>
            <a:r>
              <a:rPr lang="en-US" sz="2000" dirty="0">
                <a:solidFill>
                  <a:srgbClr val="000090"/>
                </a:solidFill>
                <a:latin typeface="Times New Roman" panose="02020603050405020304" pitchFamily="18" charset="0"/>
                <a:cs typeface="Times New Roman" panose="02020603050405020304" pitchFamily="18" charset="0"/>
              </a:rPr>
              <a:t>Load -&gt; Transformation 1 -&gt; Transformation  2 -&gt; Action</a:t>
            </a:r>
          </a:p>
          <a:p>
            <a:pPr marL="114300" indent="0">
              <a:buNone/>
            </a:pPr>
            <a:r>
              <a:rPr lang="en-US" sz="2000" dirty="0">
                <a:solidFill>
                  <a:srgbClr val="000090"/>
                </a:solidFill>
                <a:latin typeface="Times New Roman" panose="02020603050405020304" pitchFamily="18" charset="0"/>
                <a:cs typeface="Times New Roman" panose="02020603050405020304" pitchFamily="18" charset="0"/>
              </a:rPr>
              <a:t>Load -&gt; Transformation 1 -&gt; Transformation  3 -&gt; Action</a:t>
            </a:r>
          </a:p>
          <a:p>
            <a:pPr marL="114300" indent="0">
              <a:buNone/>
            </a:pPr>
            <a:r>
              <a:rPr lang="en-US" sz="2000" dirty="0">
                <a:solidFill>
                  <a:srgbClr val="000090"/>
                </a:solidFill>
                <a:latin typeface="Times New Roman" panose="02020603050405020304" pitchFamily="18" charset="0"/>
                <a:cs typeface="Times New Roman" panose="02020603050405020304" pitchFamily="18" charset="0"/>
              </a:rPr>
              <a:t>----------------------------------------------------------------------------------------------</a:t>
            </a:r>
          </a:p>
          <a:p>
            <a:pPr marL="114300" indent="0">
              <a:buNone/>
            </a:pPr>
            <a:r>
              <a:rPr lang="en-US" sz="2000" dirty="0">
                <a:latin typeface="Times New Roman" panose="02020603050405020304" pitchFamily="18" charset="0"/>
                <a:cs typeface="Times New Roman" panose="02020603050405020304" pitchFamily="18" charset="0"/>
              </a:rPr>
              <a:t>So two </a:t>
            </a:r>
            <a:r>
              <a:rPr lang="en-US" sz="2000" dirty="0" err="1">
                <a:latin typeface="Times New Roman" panose="02020603050405020304" pitchFamily="18" charset="0"/>
                <a:cs typeface="Times New Roman" panose="02020603050405020304" pitchFamily="18" charset="0"/>
              </a:rPr>
              <a:t>Dages</a:t>
            </a:r>
            <a:r>
              <a:rPr lang="en-US" sz="2000" dirty="0">
                <a:latin typeface="Times New Roman" panose="02020603050405020304" pitchFamily="18" charset="0"/>
                <a:cs typeface="Times New Roman" panose="02020603050405020304" pitchFamily="18" charset="0"/>
              </a:rPr>
              <a:t> will be created .Spark will execute the first one the second line. The problem is “Load -&gt; Transformation 1 “ will be executed twice which is  wastage.</a:t>
            </a:r>
          </a:p>
          <a:p>
            <a:pPr marL="114300" indent="0">
              <a:buNone/>
            </a:pPr>
            <a:r>
              <a:rPr lang="en-US" sz="2000" dirty="0">
                <a:solidFill>
                  <a:srgbClr val="000090"/>
                </a:solidFill>
                <a:latin typeface="Times New Roman" panose="02020603050405020304" pitchFamily="18" charset="0"/>
                <a:cs typeface="Times New Roman" panose="02020603050405020304" pitchFamily="18" charset="0"/>
              </a:rPr>
              <a:t>Load -&gt; Transformation 1 -&gt;Persist</a:t>
            </a:r>
          </a:p>
          <a:p>
            <a:pPr marL="114300" indent="0">
              <a:buNone/>
            </a:pPr>
            <a:r>
              <a:rPr lang="en-US" sz="2000" dirty="0">
                <a:latin typeface="Times New Roman" panose="02020603050405020304" pitchFamily="18" charset="0"/>
                <a:cs typeface="Times New Roman" panose="02020603050405020304" pitchFamily="18" charset="0"/>
              </a:rPr>
              <a:t>						</a:t>
            </a:r>
            <a:r>
              <a:rPr lang="en-US" sz="2000" dirty="0">
                <a:solidFill>
                  <a:srgbClr val="000090"/>
                </a:solidFill>
                <a:latin typeface="Times New Roman" panose="02020603050405020304" pitchFamily="18" charset="0"/>
                <a:cs typeface="Times New Roman" panose="02020603050405020304" pitchFamily="18" charset="0"/>
              </a:rPr>
              <a:t> -&gt; Transformation  2 -&gt; Action</a:t>
            </a: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						</a:t>
            </a:r>
            <a:r>
              <a:rPr lang="en-US" sz="2000" dirty="0">
                <a:solidFill>
                  <a:srgbClr val="000090"/>
                </a:solidFill>
                <a:latin typeface="Times New Roman" panose="02020603050405020304" pitchFamily="18" charset="0"/>
                <a:cs typeface="Times New Roman" panose="02020603050405020304" pitchFamily="18" charset="0"/>
              </a:rPr>
              <a:t> -&gt; Transformation  3 -&gt; Action    </a:t>
            </a:r>
          </a:p>
          <a:p>
            <a:pPr marL="114300" indent="0">
              <a:buNone/>
            </a:pPr>
            <a:r>
              <a:rPr lang="en-US" sz="2000" dirty="0">
                <a:latin typeface="Times New Roman" panose="02020603050405020304" pitchFamily="18" charset="0"/>
                <a:cs typeface="Times New Roman" panose="02020603050405020304" pitchFamily="18" charset="0"/>
              </a:rPr>
              <a:t>So with persist we can save “Load -&gt; Transformation 1 “ we can use previous slide</a:t>
            </a:r>
          </a:p>
        </p:txBody>
      </p:sp>
      <p:sp>
        <p:nvSpPr>
          <p:cNvPr id="4" name="Rectangle 3">
            <a:extLst>
              <a:ext uri="{FF2B5EF4-FFF2-40B4-BE49-F238E27FC236}">
                <a16:creationId xmlns:a16="http://schemas.microsoft.com/office/drawing/2014/main" id="{3AF662EA-FB4E-44A3-8350-944BA26EFBAD}"/>
              </a:ext>
            </a:extLst>
          </p:cNvPr>
          <p:cNvSpPr/>
          <p:nvPr/>
        </p:nvSpPr>
        <p:spPr>
          <a:xfrm>
            <a:off x="0" y="6372208"/>
            <a:ext cx="8825023"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We can tell spark how to save it .That's storage level</a:t>
            </a:r>
          </a:p>
        </p:txBody>
      </p:sp>
    </p:spTree>
    <p:extLst>
      <p:ext uri="{BB962C8B-B14F-4D97-AF65-F5344CB8AC3E}">
        <p14:creationId xmlns:p14="http://schemas.microsoft.com/office/powerpoint/2010/main" val="3696600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088" y="77780"/>
            <a:ext cx="8229600" cy="871410"/>
          </a:xfrm>
        </p:spPr>
        <p:txBody>
          <a:bodyPr/>
          <a:lstStyle/>
          <a:p>
            <a:r>
              <a:rPr lang="fr-FR" sz="3200" b="1" dirty="0" err="1">
                <a:solidFill>
                  <a:srgbClr val="FF0000"/>
                </a:solidFill>
                <a:latin typeface="Times New Roman" panose="02020603050405020304" pitchFamily="18" charset="0"/>
                <a:cs typeface="Times New Roman" panose="02020603050405020304" pitchFamily="18" charset="0"/>
              </a:rPr>
              <a:t>Checkpointing</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088" y="1600200"/>
            <a:ext cx="8363712" cy="4525963"/>
          </a:xfrm>
        </p:spPr>
        <p:txBody>
          <a:bodyPr>
            <a:normAutofit/>
          </a:bodyPr>
          <a:lstStyle/>
          <a:p>
            <a:pPr marL="0" indent="0">
              <a:buNone/>
            </a:pPr>
            <a:r>
              <a:rPr lang="en-US" sz="1900" dirty="0">
                <a:latin typeface="Times New Roman" panose="02020603050405020304" pitchFamily="18" charset="0"/>
                <a:cs typeface="Times New Roman" panose="02020603050405020304" pitchFamily="18" charset="0"/>
              </a:rPr>
              <a:t>Why use checkpointing?</a:t>
            </a:r>
          </a:p>
          <a:p>
            <a:pPr lvl="1"/>
            <a:r>
              <a:rPr lang="en-US" sz="1900" b="1" dirty="0">
                <a:latin typeface="Times New Roman" panose="02020603050405020304" pitchFamily="18" charset="0"/>
                <a:cs typeface="Times New Roman" panose="02020603050405020304" pitchFamily="18" charset="0"/>
              </a:rPr>
              <a:t>Driver node failure</a:t>
            </a:r>
            <a:r>
              <a:rPr lang="en-US" sz="1900" dirty="0">
                <a:latin typeface="Times New Roman" panose="02020603050405020304" pitchFamily="18" charset="0"/>
                <a:cs typeface="Times New Roman" panose="02020603050405020304" pitchFamily="18" charset="0"/>
              </a:rPr>
              <a:t>: This causes some data that is received but not yet processed to be lost</a:t>
            </a:r>
          </a:p>
          <a:p>
            <a:pPr lvl="1"/>
            <a:r>
              <a:rPr lang="en-US" sz="1900" b="1" dirty="0">
                <a:latin typeface="Times New Roman" panose="02020603050405020304" pitchFamily="18" charset="0"/>
                <a:cs typeface="Times New Roman" panose="02020603050405020304" pitchFamily="18" charset="0"/>
              </a:rPr>
              <a:t>Data loss during window operations: </a:t>
            </a:r>
            <a:r>
              <a:rPr lang="en-US" sz="1900" dirty="0">
                <a:latin typeface="Times New Roman" panose="02020603050405020304" pitchFamily="18" charset="0"/>
                <a:cs typeface="Times New Roman" panose="02020603050405020304" pitchFamily="18" charset="0"/>
              </a:rPr>
              <a:t>Since these rely on a series of previous batches (RDD’s), any failure during the current batch processing will lose the data from the previous batches. Spark is capable of recovering the current batch, by default. But, since these operations rely on the previous batches also, that data cannot be recovered.</a:t>
            </a:r>
          </a:p>
        </p:txBody>
      </p:sp>
      <p:sp>
        <p:nvSpPr>
          <p:cNvPr id="4" name="Rectangle 3">
            <a:extLst>
              <a:ext uri="{FF2B5EF4-FFF2-40B4-BE49-F238E27FC236}">
                <a16:creationId xmlns:a16="http://schemas.microsoft.com/office/drawing/2014/main" id="{11E70A45-F5C3-4C26-9D3A-236B0FE6AA39}"/>
              </a:ext>
            </a:extLst>
          </p:cNvPr>
          <p:cNvSpPr/>
          <p:nvPr/>
        </p:nvSpPr>
        <p:spPr>
          <a:xfrm>
            <a:off x="205098" y="6211669"/>
            <a:ext cx="8770350" cy="646331"/>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Checkpointing is failure handling mechanism. spark is resilience (Rdd can be re constructed)</a:t>
            </a:r>
          </a:p>
          <a:p>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867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0791F-F148-4AF5-9765-41A8B50E4C66}"/>
              </a:ext>
            </a:extLst>
          </p:cNvPr>
          <p:cNvPicPr>
            <a:picLocks noChangeAspect="1"/>
          </p:cNvPicPr>
          <p:nvPr/>
        </p:nvPicPr>
        <p:blipFill>
          <a:blip r:embed="rId3"/>
          <a:stretch>
            <a:fillRect/>
          </a:stretch>
        </p:blipFill>
        <p:spPr>
          <a:xfrm>
            <a:off x="393954" y="213626"/>
            <a:ext cx="7779990" cy="6061710"/>
          </a:xfrm>
          <a:prstGeom prst="rect">
            <a:avLst/>
          </a:prstGeom>
        </p:spPr>
      </p:pic>
    </p:spTree>
    <p:extLst>
      <p:ext uri="{BB962C8B-B14F-4D97-AF65-F5344CB8AC3E}">
        <p14:creationId xmlns:p14="http://schemas.microsoft.com/office/powerpoint/2010/main" val="24245806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9BE08-2433-4DFA-AB3A-2E73E403FE40}"/>
              </a:ext>
            </a:extLst>
          </p:cNvPr>
          <p:cNvPicPr>
            <a:picLocks noChangeAspect="1"/>
          </p:cNvPicPr>
          <p:nvPr/>
        </p:nvPicPr>
        <p:blipFill>
          <a:blip r:embed="rId3"/>
          <a:stretch>
            <a:fillRect/>
          </a:stretch>
        </p:blipFill>
        <p:spPr>
          <a:xfrm>
            <a:off x="149542" y="551993"/>
            <a:ext cx="6772275" cy="1152525"/>
          </a:xfrm>
          <a:prstGeom prst="rect">
            <a:avLst/>
          </a:prstGeom>
        </p:spPr>
      </p:pic>
      <p:pic>
        <p:nvPicPr>
          <p:cNvPr id="4" name="Picture 3">
            <a:extLst>
              <a:ext uri="{FF2B5EF4-FFF2-40B4-BE49-F238E27FC236}">
                <a16:creationId xmlns:a16="http://schemas.microsoft.com/office/drawing/2014/main" id="{724B3B7C-6A98-4ACF-BCF4-1EA236A5D2E4}"/>
              </a:ext>
            </a:extLst>
          </p:cNvPr>
          <p:cNvPicPr>
            <a:picLocks noChangeAspect="1"/>
          </p:cNvPicPr>
          <p:nvPr/>
        </p:nvPicPr>
        <p:blipFill>
          <a:blip r:embed="rId4"/>
          <a:stretch>
            <a:fillRect/>
          </a:stretch>
        </p:blipFill>
        <p:spPr>
          <a:xfrm>
            <a:off x="1105852" y="3603691"/>
            <a:ext cx="2943225" cy="2371725"/>
          </a:xfrm>
          <a:prstGeom prst="rect">
            <a:avLst/>
          </a:prstGeom>
        </p:spPr>
      </p:pic>
      <p:pic>
        <p:nvPicPr>
          <p:cNvPr id="5" name="Picture 4">
            <a:extLst>
              <a:ext uri="{FF2B5EF4-FFF2-40B4-BE49-F238E27FC236}">
                <a16:creationId xmlns:a16="http://schemas.microsoft.com/office/drawing/2014/main" id="{1D1EAD43-FE73-421F-A038-9A98D48EC5A4}"/>
              </a:ext>
            </a:extLst>
          </p:cNvPr>
          <p:cNvPicPr>
            <a:picLocks noChangeAspect="1"/>
          </p:cNvPicPr>
          <p:nvPr/>
        </p:nvPicPr>
        <p:blipFill>
          <a:blip r:embed="rId5"/>
          <a:stretch>
            <a:fillRect/>
          </a:stretch>
        </p:blipFill>
        <p:spPr>
          <a:xfrm>
            <a:off x="283654" y="1770315"/>
            <a:ext cx="8220075" cy="1362075"/>
          </a:xfrm>
          <a:prstGeom prst="rect">
            <a:avLst/>
          </a:prstGeom>
        </p:spPr>
      </p:pic>
      <p:pic>
        <p:nvPicPr>
          <p:cNvPr id="6" name="Picture 5">
            <a:extLst>
              <a:ext uri="{FF2B5EF4-FFF2-40B4-BE49-F238E27FC236}">
                <a16:creationId xmlns:a16="http://schemas.microsoft.com/office/drawing/2014/main" id="{8FFD85C7-62EB-4ECD-8140-136DD0E66A23}"/>
              </a:ext>
            </a:extLst>
          </p:cNvPr>
          <p:cNvPicPr>
            <a:picLocks noChangeAspect="1"/>
          </p:cNvPicPr>
          <p:nvPr/>
        </p:nvPicPr>
        <p:blipFill>
          <a:blip r:embed="rId6"/>
          <a:stretch>
            <a:fillRect/>
          </a:stretch>
        </p:blipFill>
        <p:spPr>
          <a:xfrm>
            <a:off x="4609150" y="3603691"/>
            <a:ext cx="971550" cy="619125"/>
          </a:xfrm>
          <a:prstGeom prst="rect">
            <a:avLst/>
          </a:prstGeom>
        </p:spPr>
      </p:pic>
      <p:pic>
        <p:nvPicPr>
          <p:cNvPr id="7" name="Picture 6">
            <a:extLst>
              <a:ext uri="{FF2B5EF4-FFF2-40B4-BE49-F238E27FC236}">
                <a16:creationId xmlns:a16="http://schemas.microsoft.com/office/drawing/2014/main" id="{25BF06D2-BD72-4E66-BF76-FB2C7C53D883}"/>
              </a:ext>
            </a:extLst>
          </p:cNvPr>
          <p:cNvPicPr>
            <a:picLocks noChangeAspect="1"/>
          </p:cNvPicPr>
          <p:nvPr/>
        </p:nvPicPr>
        <p:blipFill>
          <a:blip r:embed="rId7"/>
          <a:stretch>
            <a:fillRect/>
          </a:stretch>
        </p:blipFill>
        <p:spPr>
          <a:xfrm>
            <a:off x="6546716" y="3589975"/>
            <a:ext cx="1781175" cy="657225"/>
          </a:xfrm>
          <a:prstGeom prst="rect">
            <a:avLst/>
          </a:prstGeom>
        </p:spPr>
      </p:pic>
      <p:cxnSp>
        <p:nvCxnSpPr>
          <p:cNvPr id="9" name="Straight Arrow Connector 8">
            <a:extLst>
              <a:ext uri="{FF2B5EF4-FFF2-40B4-BE49-F238E27FC236}">
                <a16:creationId xmlns:a16="http://schemas.microsoft.com/office/drawing/2014/main" id="{0B4D5B70-5924-4C6A-8F3F-856818B40C83}"/>
              </a:ext>
            </a:extLst>
          </p:cNvPr>
          <p:cNvCxnSpPr/>
          <p:nvPr/>
        </p:nvCxnSpPr>
        <p:spPr>
          <a:xfrm>
            <a:off x="4049077" y="3816096"/>
            <a:ext cx="56007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789FF8C8-7140-4137-BAC4-40C5F8B956B8}"/>
              </a:ext>
            </a:extLst>
          </p:cNvPr>
          <p:cNvCxnSpPr/>
          <p:nvPr/>
        </p:nvCxnSpPr>
        <p:spPr>
          <a:xfrm>
            <a:off x="5815771" y="3816096"/>
            <a:ext cx="56007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F4C85406-41F7-4304-896B-7D63C47AACB7}"/>
              </a:ext>
            </a:extLst>
          </p:cNvPr>
          <p:cNvCxnSpPr>
            <a:cxnSpLocks/>
          </p:cNvCxnSpPr>
          <p:nvPr/>
        </p:nvCxnSpPr>
        <p:spPr>
          <a:xfrm flipV="1">
            <a:off x="1102232" y="5889917"/>
            <a:ext cx="709997" cy="586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AD2FE234-1156-4D82-A54A-5CD635C51655}"/>
              </a:ext>
            </a:extLst>
          </p:cNvPr>
          <p:cNvSpPr/>
          <p:nvPr/>
        </p:nvSpPr>
        <p:spPr>
          <a:xfrm>
            <a:off x="-63699" y="4703145"/>
            <a:ext cx="953531" cy="307777"/>
          </a:xfrm>
          <a:prstGeom prst="rect">
            <a:avLst/>
          </a:prstGeom>
        </p:spPr>
        <p:txBody>
          <a:bodyPr wrap="none">
            <a:spAutoFit/>
          </a:bodyPr>
          <a:lstStyle/>
          <a:p>
            <a:r>
              <a:rPr lang="en-CA" sz="1400" dirty="0"/>
              <a:t>Meta Data</a:t>
            </a:r>
          </a:p>
        </p:txBody>
      </p:sp>
      <p:sp>
        <p:nvSpPr>
          <p:cNvPr id="15" name="Rectangle 14">
            <a:extLst>
              <a:ext uri="{FF2B5EF4-FFF2-40B4-BE49-F238E27FC236}">
                <a16:creationId xmlns:a16="http://schemas.microsoft.com/office/drawing/2014/main" id="{0E99958B-C1C6-417C-A871-B2AD17DB1C76}"/>
              </a:ext>
            </a:extLst>
          </p:cNvPr>
          <p:cNvSpPr/>
          <p:nvPr/>
        </p:nvSpPr>
        <p:spPr>
          <a:xfrm>
            <a:off x="-26623" y="3663888"/>
            <a:ext cx="620554" cy="369332"/>
          </a:xfrm>
          <a:prstGeom prst="rect">
            <a:avLst/>
          </a:prstGeom>
        </p:spPr>
        <p:txBody>
          <a:bodyPr wrap="none">
            <a:spAutoFit/>
          </a:bodyPr>
          <a:lstStyle/>
          <a:p>
            <a:r>
              <a:rPr lang="en-CA" dirty="0"/>
              <a:t>Data</a:t>
            </a:r>
          </a:p>
        </p:txBody>
      </p:sp>
      <p:cxnSp>
        <p:nvCxnSpPr>
          <p:cNvPr id="16" name="Straight Arrow Connector 15">
            <a:extLst>
              <a:ext uri="{FF2B5EF4-FFF2-40B4-BE49-F238E27FC236}">
                <a16:creationId xmlns:a16="http://schemas.microsoft.com/office/drawing/2014/main" id="{B72D5678-3F5E-451D-ADF6-6A2F1204A7C2}"/>
              </a:ext>
            </a:extLst>
          </p:cNvPr>
          <p:cNvCxnSpPr/>
          <p:nvPr/>
        </p:nvCxnSpPr>
        <p:spPr>
          <a:xfrm>
            <a:off x="631013" y="3816096"/>
            <a:ext cx="56007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Rectangle 16">
            <a:extLst>
              <a:ext uri="{FF2B5EF4-FFF2-40B4-BE49-F238E27FC236}">
                <a16:creationId xmlns:a16="http://schemas.microsoft.com/office/drawing/2014/main" id="{7D01D41A-A817-400E-8394-8C029B34A4EB}"/>
              </a:ext>
            </a:extLst>
          </p:cNvPr>
          <p:cNvSpPr/>
          <p:nvPr/>
        </p:nvSpPr>
        <p:spPr>
          <a:xfrm>
            <a:off x="521076" y="6506914"/>
            <a:ext cx="2051972" cy="307777"/>
          </a:xfrm>
          <a:prstGeom prst="rect">
            <a:avLst/>
          </a:prstGeom>
        </p:spPr>
        <p:txBody>
          <a:bodyPr wrap="none">
            <a:spAutoFit/>
          </a:bodyPr>
          <a:lstStyle/>
          <a:p>
            <a:r>
              <a:rPr lang="en-CA" sz="1400" dirty="0">
                <a:solidFill>
                  <a:srgbClr val="FF0000"/>
                </a:solidFill>
              </a:rPr>
              <a:t>Meta Data for actual data</a:t>
            </a:r>
          </a:p>
        </p:txBody>
      </p:sp>
      <p:cxnSp>
        <p:nvCxnSpPr>
          <p:cNvPr id="18" name="Straight Arrow Connector 17">
            <a:extLst>
              <a:ext uri="{FF2B5EF4-FFF2-40B4-BE49-F238E27FC236}">
                <a16:creationId xmlns:a16="http://schemas.microsoft.com/office/drawing/2014/main" id="{BA8668EF-B24A-442B-9C79-47EFE064204A}"/>
              </a:ext>
            </a:extLst>
          </p:cNvPr>
          <p:cNvCxnSpPr>
            <a:cxnSpLocks/>
          </p:cNvCxnSpPr>
          <p:nvPr/>
        </p:nvCxnSpPr>
        <p:spPr>
          <a:xfrm flipV="1">
            <a:off x="956964" y="4887811"/>
            <a:ext cx="508289" cy="297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D42EFB3C-E3D4-4603-9CF4-C75172972679}"/>
              </a:ext>
            </a:extLst>
          </p:cNvPr>
          <p:cNvCxnSpPr/>
          <p:nvPr/>
        </p:nvCxnSpPr>
        <p:spPr>
          <a:xfrm>
            <a:off x="3087701" y="5748528"/>
            <a:ext cx="56007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2" name="Picture 21">
            <a:extLst>
              <a:ext uri="{FF2B5EF4-FFF2-40B4-BE49-F238E27FC236}">
                <a16:creationId xmlns:a16="http://schemas.microsoft.com/office/drawing/2014/main" id="{2604C13B-977D-4173-B4EB-B420F745DD8C}"/>
              </a:ext>
            </a:extLst>
          </p:cNvPr>
          <p:cNvPicPr>
            <a:picLocks noChangeAspect="1"/>
          </p:cNvPicPr>
          <p:nvPr/>
        </p:nvPicPr>
        <p:blipFill>
          <a:blip r:embed="rId8"/>
          <a:stretch>
            <a:fillRect/>
          </a:stretch>
        </p:blipFill>
        <p:spPr>
          <a:xfrm>
            <a:off x="3973922" y="5656328"/>
            <a:ext cx="2647950" cy="638175"/>
          </a:xfrm>
          <a:prstGeom prst="rect">
            <a:avLst/>
          </a:prstGeom>
        </p:spPr>
      </p:pic>
      <p:sp>
        <p:nvSpPr>
          <p:cNvPr id="3" name="Rectangle 2">
            <a:extLst>
              <a:ext uri="{FF2B5EF4-FFF2-40B4-BE49-F238E27FC236}">
                <a16:creationId xmlns:a16="http://schemas.microsoft.com/office/drawing/2014/main" id="{F1985DC1-029B-49E3-917F-E4693CC473F7}"/>
              </a:ext>
            </a:extLst>
          </p:cNvPr>
          <p:cNvSpPr/>
          <p:nvPr/>
        </p:nvSpPr>
        <p:spPr>
          <a:xfrm>
            <a:off x="115487" y="-18646"/>
            <a:ext cx="2131994"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Driver node failure </a:t>
            </a:r>
          </a:p>
        </p:txBody>
      </p:sp>
    </p:spTree>
    <p:extLst>
      <p:ext uri="{BB962C8B-B14F-4D97-AF65-F5344CB8AC3E}">
        <p14:creationId xmlns:p14="http://schemas.microsoft.com/office/powerpoint/2010/main" val="2582527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1067"/>
          </a:xfrm>
        </p:spPr>
        <p:txBody>
          <a:bodyPr/>
          <a:lstStyle/>
          <a:p>
            <a:r>
              <a:rPr lang="en-US" sz="3200" b="1" dirty="0">
                <a:solidFill>
                  <a:srgbClr val="FF0000"/>
                </a:solidFill>
                <a:latin typeface="Times New Roman" panose="02020603050405020304" pitchFamily="18" charset="0"/>
                <a:cs typeface="Times New Roman" panose="02020603050405020304" pitchFamily="18" charset="0"/>
              </a:rPr>
              <a:t>Checkpointing</a:t>
            </a:r>
          </a:p>
        </p:txBody>
      </p:sp>
      <p:sp>
        <p:nvSpPr>
          <p:cNvPr id="3" name="Content Placeholder 2"/>
          <p:cNvSpPr>
            <a:spLocks noGrp="1"/>
          </p:cNvSpPr>
          <p:nvPr>
            <p:ph idx="1"/>
          </p:nvPr>
        </p:nvSpPr>
        <p:spPr/>
        <p:txBody>
          <a:bodyPr>
            <a:normAutofit/>
          </a:bodyPr>
          <a:lstStyle/>
          <a:p>
            <a:pPr marL="0" indent="0">
              <a:buFont typeface="Arial"/>
              <a:buNone/>
            </a:pPr>
            <a:r>
              <a:rPr lang="en-US" sz="1900" dirty="0">
                <a:latin typeface="Times New Roman" panose="02020603050405020304" pitchFamily="18" charset="0"/>
                <a:cs typeface="Times New Roman" panose="02020603050405020304" pitchFamily="18" charset="0"/>
              </a:rPr>
              <a:t>Which data needs to be checkpointed?</a:t>
            </a:r>
          </a:p>
          <a:p>
            <a:pPr lvl="1"/>
            <a:r>
              <a:rPr lang="es-ES_tradnl" sz="1900" b="1" dirty="0" err="1">
                <a:solidFill>
                  <a:srgbClr val="FF0000"/>
                </a:solidFill>
                <a:latin typeface="Times New Roman" panose="02020603050405020304" pitchFamily="18" charset="0"/>
                <a:cs typeface="Times New Roman" panose="02020603050405020304" pitchFamily="18" charset="0"/>
              </a:rPr>
              <a:t>Metadata</a:t>
            </a:r>
            <a:endParaRPr lang="es-ES_tradnl" sz="1900" b="1" dirty="0">
              <a:solidFill>
                <a:srgbClr val="FF0000"/>
              </a:solidFill>
              <a:latin typeface="Times New Roman" panose="02020603050405020304" pitchFamily="18" charset="0"/>
              <a:cs typeface="Times New Roman" panose="02020603050405020304" pitchFamily="18" charset="0"/>
            </a:endParaRPr>
          </a:p>
          <a:p>
            <a:pPr lvl="2"/>
            <a:r>
              <a:rPr lang="en-US" sz="1900" b="1" dirty="0">
                <a:latin typeface="Times New Roman" panose="02020603050405020304" pitchFamily="18" charset="0"/>
                <a:cs typeface="Times New Roman" panose="02020603050405020304" pitchFamily="18" charset="0"/>
              </a:rPr>
              <a:t>Configuration - </a:t>
            </a:r>
            <a:r>
              <a:rPr lang="en-US" sz="1900" dirty="0">
                <a:latin typeface="Times New Roman" panose="02020603050405020304" pitchFamily="18" charset="0"/>
                <a:cs typeface="Times New Roman" panose="02020603050405020304" pitchFamily="18" charset="0"/>
              </a:rPr>
              <a:t>The configuration that was used to create the streaming application</a:t>
            </a:r>
          </a:p>
          <a:p>
            <a:pPr lvl="2"/>
            <a:r>
              <a:rPr lang="en-US" sz="1900" b="1" dirty="0">
                <a:latin typeface="Times New Roman" panose="02020603050405020304" pitchFamily="18" charset="0"/>
                <a:cs typeface="Times New Roman" panose="02020603050405020304" pitchFamily="18" charset="0"/>
              </a:rPr>
              <a:t>DStream operations - </a:t>
            </a:r>
            <a:r>
              <a:rPr lang="en-US" sz="1900" dirty="0">
                <a:latin typeface="Times New Roman" panose="02020603050405020304" pitchFamily="18" charset="0"/>
                <a:cs typeface="Times New Roman" panose="02020603050405020304" pitchFamily="18" charset="0"/>
              </a:rPr>
              <a:t>The set of DStream operations that define the streaming application</a:t>
            </a:r>
          </a:p>
          <a:p>
            <a:pPr lvl="2"/>
            <a:r>
              <a:rPr lang="en-US" sz="1900" b="1" dirty="0">
                <a:latin typeface="Times New Roman" panose="02020603050405020304" pitchFamily="18" charset="0"/>
                <a:cs typeface="Times New Roman" panose="02020603050405020304" pitchFamily="18" charset="0"/>
              </a:rPr>
              <a:t>Incomplete batches </a:t>
            </a:r>
            <a:r>
              <a:rPr lang="en-US" sz="1900" dirty="0">
                <a:latin typeface="Times New Roman" panose="02020603050405020304" pitchFamily="18" charset="0"/>
                <a:cs typeface="Times New Roman" panose="02020603050405020304" pitchFamily="18" charset="0"/>
              </a:rPr>
              <a:t>- Batches whose jobs are queued but have not completed yet</a:t>
            </a:r>
          </a:p>
          <a:p>
            <a:pPr lvl="1"/>
            <a:r>
              <a:rPr lang="en-US" sz="1900" b="1" dirty="0">
                <a:solidFill>
                  <a:srgbClr val="FF0000"/>
                </a:solidFill>
                <a:latin typeface="Times New Roman" panose="02020603050405020304" pitchFamily="18" charset="0"/>
                <a:cs typeface="Times New Roman" panose="02020603050405020304" pitchFamily="18" charset="0"/>
              </a:rPr>
              <a:t>Data: </a:t>
            </a:r>
            <a:r>
              <a:rPr lang="en-US" sz="1900" dirty="0">
                <a:latin typeface="Times New Roman" panose="02020603050405020304" pitchFamily="18" charset="0"/>
                <a:cs typeface="Times New Roman" panose="02020603050405020304" pitchFamily="18" charset="0"/>
              </a:rPr>
              <a:t>Saving of the generated RDDs to reliable storage. This is necessary in some stateful transformations that combine data across multiple batches.</a:t>
            </a:r>
          </a:p>
        </p:txBody>
      </p:sp>
    </p:spTree>
    <p:extLst>
      <p:ext uri="{BB962C8B-B14F-4D97-AF65-F5344CB8AC3E}">
        <p14:creationId xmlns:p14="http://schemas.microsoft.com/office/powerpoint/2010/main" val="391562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CADB2-C2B4-4D6A-976A-7A7E7764B02D}"/>
              </a:ext>
            </a:extLst>
          </p:cNvPr>
          <p:cNvPicPr>
            <a:picLocks noChangeAspect="1"/>
          </p:cNvPicPr>
          <p:nvPr/>
        </p:nvPicPr>
        <p:blipFill>
          <a:blip r:embed="rId3"/>
          <a:stretch>
            <a:fillRect/>
          </a:stretch>
        </p:blipFill>
        <p:spPr>
          <a:xfrm>
            <a:off x="83127" y="3170712"/>
            <a:ext cx="9060873" cy="3405950"/>
          </a:xfrm>
          <a:prstGeom prst="rect">
            <a:avLst/>
          </a:prstGeom>
        </p:spPr>
      </p:pic>
      <p:pic>
        <p:nvPicPr>
          <p:cNvPr id="4" name="Picture 3">
            <a:extLst>
              <a:ext uri="{FF2B5EF4-FFF2-40B4-BE49-F238E27FC236}">
                <a16:creationId xmlns:a16="http://schemas.microsoft.com/office/drawing/2014/main" id="{46B1202D-DB40-4D8A-8C40-558647706085}"/>
              </a:ext>
            </a:extLst>
          </p:cNvPr>
          <p:cNvPicPr>
            <a:picLocks noChangeAspect="1"/>
          </p:cNvPicPr>
          <p:nvPr/>
        </p:nvPicPr>
        <p:blipFill>
          <a:blip r:embed="rId4"/>
          <a:stretch>
            <a:fillRect/>
          </a:stretch>
        </p:blipFill>
        <p:spPr>
          <a:xfrm>
            <a:off x="247526" y="838632"/>
            <a:ext cx="6915150" cy="1190625"/>
          </a:xfrm>
          <a:prstGeom prst="rect">
            <a:avLst/>
          </a:prstGeom>
        </p:spPr>
      </p:pic>
    </p:spTree>
    <p:extLst>
      <p:ext uri="{BB962C8B-B14F-4D97-AF65-F5344CB8AC3E}">
        <p14:creationId xmlns:p14="http://schemas.microsoft.com/office/powerpoint/2010/main" val="42028887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5AF774-11F8-4AAC-8AFD-FB40125FDC2D}"/>
              </a:ext>
            </a:extLst>
          </p:cNvPr>
          <p:cNvSpPr/>
          <p:nvPr/>
        </p:nvSpPr>
        <p:spPr>
          <a:xfrm>
            <a:off x="201739" y="0"/>
            <a:ext cx="4071949"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Persist vs. Checkpoint</a:t>
            </a:r>
          </a:p>
        </p:txBody>
      </p:sp>
      <p:pic>
        <p:nvPicPr>
          <p:cNvPr id="6" name="Picture 5">
            <a:extLst>
              <a:ext uri="{FF2B5EF4-FFF2-40B4-BE49-F238E27FC236}">
                <a16:creationId xmlns:a16="http://schemas.microsoft.com/office/drawing/2014/main" id="{2FAB248E-1081-48F9-A728-3700D883AE3B}"/>
              </a:ext>
            </a:extLst>
          </p:cNvPr>
          <p:cNvPicPr>
            <a:picLocks noChangeAspect="1"/>
          </p:cNvPicPr>
          <p:nvPr/>
        </p:nvPicPr>
        <p:blipFill rotWithShape="1">
          <a:blip r:embed="rId3"/>
          <a:srcRect b="2483"/>
          <a:stretch/>
        </p:blipFill>
        <p:spPr>
          <a:xfrm>
            <a:off x="201739" y="584775"/>
            <a:ext cx="7832789" cy="6137741"/>
          </a:xfrm>
          <a:prstGeom prst="rect">
            <a:avLst/>
          </a:prstGeom>
        </p:spPr>
      </p:pic>
    </p:spTree>
    <p:extLst>
      <p:ext uri="{BB962C8B-B14F-4D97-AF65-F5344CB8AC3E}">
        <p14:creationId xmlns:p14="http://schemas.microsoft.com/office/powerpoint/2010/main" val="1211215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5155</TotalTime>
  <Words>5863</Words>
  <Application>Microsoft Office PowerPoint</Application>
  <PresentationFormat>On-screen Show (4:3)</PresentationFormat>
  <Paragraphs>560</Paragraphs>
  <Slides>90</Slides>
  <Notes>77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Times New Roman</vt:lpstr>
      <vt:lpstr>Office Theme</vt:lpstr>
      <vt:lpstr>PowerPoint Presentation</vt:lpstr>
      <vt:lpstr>Overview</vt:lpstr>
      <vt:lpstr>Overview</vt:lpstr>
      <vt:lpstr>Spark Streaming -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about Streaming Contexts</vt:lpstr>
      <vt:lpstr>PowerPoint Presentation</vt:lpstr>
      <vt:lpstr>PowerPoint Presentation</vt:lpstr>
      <vt:lpstr>Notes about Streaming Contexts</vt:lpstr>
      <vt:lpstr>Notes about Streaming Contexts</vt:lpstr>
      <vt:lpstr>PowerPoint Presentation</vt:lpstr>
      <vt:lpstr>Notes about Streaming Contexts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DStream</vt:lpstr>
      <vt:lpstr>DStream - Transformations</vt:lpstr>
      <vt:lpstr>PowerPoint Presentation</vt:lpstr>
      <vt:lpstr>Other Sources</vt:lpstr>
      <vt:lpstr>Text File Stream - Rules</vt:lpstr>
      <vt:lpstr>Queue Streams</vt:lpstr>
      <vt:lpstr>Other Streams</vt:lpstr>
      <vt:lpstr>PowerPoint Presentation</vt:lpstr>
      <vt:lpstr>PowerPoint Presentation</vt:lpstr>
      <vt:lpstr>PowerPoint Presentation</vt:lpstr>
      <vt:lpstr>PowerPoint Presentation</vt:lpstr>
      <vt:lpstr>PowerPoint Presentation</vt:lpstr>
      <vt:lpstr>Custom Sources</vt:lpstr>
      <vt:lpstr>Receiver</vt:lpstr>
      <vt:lpstr>Multiple source (union and *)</vt:lpstr>
      <vt:lpstr>PowerPoint Presentation</vt:lpstr>
      <vt:lpstr>PowerPoint Presentation</vt:lpstr>
      <vt:lpstr>PowerPoint Presentation</vt:lpstr>
      <vt:lpstr>PowerPoint Presentation</vt:lpstr>
      <vt:lpstr>Receiver - Storage Level</vt:lpstr>
      <vt:lpstr>Receiver Reliability</vt:lpstr>
      <vt:lpstr>DStream Transformations</vt:lpstr>
      <vt:lpstr>PowerPoint Presentation</vt:lpstr>
      <vt:lpstr>PowerPoint Presentation</vt:lpstr>
      <vt:lpstr>PowerPoint Presentation</vt:lpstr>
      <vt:lpstr>PowerPoint Presentation</vt:lpstr>
      <vt:lpstr>Transform Operation</vt:lpstr>
      <vt:lpstr>Window Operations</vt:lpstr>
      <vt:lpstr>Window Transformations</vt:lpstr>
      <vt:lpstr>PowerPoint Presentation</vt:lpstr>
      <vt:lpstr>PowerPoint Presentation</vt:lpstr>
      <vt:lpstr>PowerPoint Presentation</vt:lpstr>
      <vt:lpstr>PowerPoint Presentation</vt:lpstr>
      <vt:lpstr>PowerPoint Presentation</vt:lpstr>
      <vt:lpstr>DStream 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Convert Streaming Data to Dataframes</vt:lpstr>
      <vt:lpstr>PowerPoint Presentation</vt:lpstr>
      <vt:lpstr>PowerPoint Presentation</vt:lpstr>
      <vt:lpstr>PowerPoint Presentation</vt:lpstr>
      <vt:lpstr>Remember Previous RDD’s</vt:lpstr>
      <vt:lpstr>PowerPoint Presentation</vt:lpstr>
      <vt:lpstr>Persist Operations</vt:lpstr>
      <vt:lpstr>Persist RDD’s</vt:lpstr>
      <vt:lpstr>Lazy Evaluation</vt:lpstr>
      <vt:lpstr>Checkpointing</vt:lpstr>
      <vt:lpstr>PowerPoint Presentation</vt:lpstr>
      <vt:lpstr>PowerPoint Presentation</vt:lpstr>
      <vt:lpstr>Checkpointing</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Streaming</dc:title>
  <dc:creator>Mausam Ghosh</dc:creator>
  <cp:lastModifiedBy>pedram h</cp:lastModifiedBy>
  <cp:revision>271</cp:revision>
  <dcterms:created xsi:type="dcterms:W3CDTF">2019-04-07T18:33:16Z</dcterms:created>
  <dcterms:modified xsi:type="dcterms:W3CDTF">2019-11-23T12:14:10Z</dcterms:modified>
</cp:coreProperties>
</file>